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75" r:id="rId3"/>
    <p:sldId id="260" r:id="rId4"/>
    <p:sldId id="261" r:id="rId5"/>
    <p:sldId id="262" r:id="rId6"/>
    <p:sldId id="264" r:id="rId7"/>
    <p:sldId id="274" r:id="rId8"/>
    <p:sldId id="265" r:id="rId9"/>
    <p:sldId id="266" r:id="rId10"/>
    <p:sldId id="263" r:id="rId11"/>
    <p:sldId id="276" r:id="rId12"/>
    <p:sldId id="268" r:id="rId13"/>
    <p:sldId id="273" r:id="rId14"/>
    <p:sldId id="269" r:id="rId15"/>
    <p:sldId id="271" r:id="rId16"/>
    <p:sldId id="272" r:id="rId17"/>
    <p:sldId id="270" r:id="rId18"/>
    <p:sldId id="283" r:id="rId19"/>
    <p:sldId id="284" r:id="rId20"/>
    <p:sldId id="285" r:id="rId21"/>
    <p:sldId id="286" r:id="rId22"/>
    <p:sldId id="287" r:id="rId23"/>
    <p:sldId id="288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462" autoAdjust="0"/>
  </p:normalViewPr>
  <p:slideViewPr>
    <p:cSldViewPr snapToObjects="1">
      <p:cViewPr varScale="1">
        <p:scale>
          <a:sx n="59" d="100"/>
          <a:sy n="59" d="100"/>
        </p:scale>
        <p:origin x="-8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18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2015.08.18.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intézkedések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tervezésekor a jelentős problémák kezelésével kell foglalkozni.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lehetséges intézkedések s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zámbavételekor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problémára ható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intézkedésfajtát figyelembe kell venni, azaz a hajtóerőt és a terhelést mérséklő, az állapotot javító, illetve a hatást ellensúlyozó intézkedéseket is, továbbá egy típuson belül lehet többféle „műszaki” és nem szerkezeti megoldás. 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Igény kezelő: megelőzés</a:t>
            </a:r>
            <a:r>
              <a:rPr lang="hu-HU" baseline="0" dirty="0" smtClean="0"/>
              <a:t> céljából tervezett intézkedések</a:t>
            </a:r>
          </a:p>
          <a:p>
            <a:r>
              <a:rPr lang="hu-HU" baseline="0" dirty="0" smtClean="0"/>
              <a:t>Terhelés csökkentő: megtörtént a terhelés, valamilyen megoldást kell találni annak csökkentésére</a:t>
            </a:r>
          </a:p>
          <a:p>
            <a:r>
              <a:rPr lang="hu-HU" baseline="0" dirty="0" smtClean="0"/>
              <a:t>Állapot javító: a víztestet érő terhelés bizonyos állapotromlást eredményezett, és már az víztest állapotát kell javítani</a:t>
            </a:r>
          </a:p>
          <a:p>
            <a:r>
              <a:rPr lang="hu-HU" baseline="0" dirty="0" smtClean="0"/>
              <a:t>Hatást mérséklő:  már az állapot romlás hatását próbálja csökkenteni</a:t>
            </a:r>
          </a:p>
          <a:p>
            <a:endParaRPr lang="hu-HU" baseline="0" dirty="0" smtClean="0"/>
          </a:p>
          <a:p>
            <a:r>
              <a:rPr lang="hu-HU" sz="1200" b="1" cap="none" dirty="0" smtClean="0">
                <a:latin typeface="Arial" charset="0"/>
                <a:cs typeface="Arial" charset="0"/>
              </a:rPr>
              <a:t>Jelentős hatások: </a:t>
            </a:r>
            <a:r>
              <a:rPr lang="hu-HU" sz="12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Szennyezés szerves anyagokkal,Szennyezés tápanyagokkal,Szennyezés veszélyes anyagokkal,Só és/vagy hő szennyezés, Élőhely módosulása hidrológia miatt, Élőhely módosulása morfológiai beavatkozás miatt, Felszín alatti víz minőségének romlása (ivóvízbázis veszélyeztetése), Felszín alatti víz mennyiségének csökkenése</a:t>
            </a:r>
          </a:p>
          <a:p>
            <a:r>
              <a:rPr lang="hu-HU" sz="12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Vizes élőhely károsodása</a:t>
            </a:r>
            <a:endParaRPr lang="hu-HU" b="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Az első ciklusban a  víztestek ökológiai </a:t>
            </a:r>
            <a:r>
              <a:rPr lang="hu-HU" b="1" baseline="0" dirty="0" smtClean="0"/>
              <a:t>állapotának minősítése </a:t>
            </a:r>
            <a:r>
              <a:rPr lang="hu-HU" baseline="0" dirty="0" smtClean="0"/>
              <a:t>és a hatás mértéke volt az intézkedések tervezési alapja.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Ennek alapján 14 intézkedési csomagot határoztak meg.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IP1 </a:t>
            </a:r>
            <a:r>
              <a:rPr lang="hu-HU" baseline="0" dirty="0" err="1" smtClean="0"/>
              <a:t>-Területi</a:t>
            </a:r>
            <a:r>
              <a:rPr lang="hu-HU" baseline="0" dirty="0" smtClean="0"/>
              <a:t> agrár intézkedési csomag (TA),</a:t>
            </a:r>
            <a:r>
              <a:rPr lang="hu-HU" baseline="0" dirty="0" err="1" smtClean="0"/>
              <a:t>Vízfiolyások</a:t>
            </a:r>
            <a:r>
              <a:rPr lang="hu-HU" baseline="0" dirty="0" smtClean="0"/>
              <a:t> ár-vagy hullámterére és állóvizek parti sávjára vonatkozó int. </a:t>
            </a:r>
            <a:r>
              <a:rPr lang="hu-HU" baseline="0" dirty="0" err="1" smtClean="0"/>
              <a:t>csom</a:t>
            </a:r>
            <a:r>
              <a:rPr lang="hu-HU" baseline="0" dirty="0" smtClean="0"/>
              <a:t>, vízfolyások medrét érintő int. </a:t>
            </a:r>
            <a:r>
              <a:rPr lang="hu-HU" baseline="0" dirty="0" err="1" smtClean="0"/>
              <a:t>Csom</a:t>
            </a:r>
            <a:r>
              <a:rPr lang="hu-HU" baseline="0" dirty="0" smtClean="0"/>
              <a:t>. Vízfolyások medrét érintő létesítményekkel kapcsolatos int </a:t>
            </a:r>
            <a:r>
              <a:rPr lang="hu-HU" baseline="0" dirty="0" err="1" smtClean="0"/>
              <a:t>csom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duzz</a:t>
            </a:r>
            <a:r>
              <a:rPr lang="hu-HU" baseline="0" dirty="0" smtClean="0"/>
              <a:t>, zsilipek üzemeltetése, hallépcsők., megkerülő csatorna építése, </a:t>
            </a:r>
            <a:r>
              <a:rPr lang="hu-HU" baseline="0" dirty="0" err="1" smtClean="0"/>
              <a:t>telepüési</a:t>
            </a:r>
            <a:r>
              <a:rPr lang="hu-HU" baseline="0" dirty="0" smtClean="0"/>
              <a:t> int </a:t>
            </a:r>
            <a:r>
              <a:rPr lang="hu-HU" baseline="0" dirty="0" err="1" smtClean="0"/>
              <a:t>csom.kommunális</a:t>
            </a:r>
            <a:r>
              <a:rPr lang="hu-HU" baseline="0" dirty="0" smtClean="0"/>
              <a:t> szennyvízelvezetésre vonatkozó intézkedési csomag stb.</a:t>
            </a:r>
            <a:endParaRPr lang="hu-HU" dirty="0" smtClean="0"/>
          </a:p>
          <a:p>
            <a:endParaRPr lang="hu-HU" baseline="0" dirty="0" smtClean="0"/>
          </a:p>
          <a:p>
            <a:r>
              <a:rPr lang="hu-HU" baseline="0" dirty="0" smtClean="0"/>
              <a:t>A  VGT2-ben az intézkedési program tervezésének alapja a hajtóerők és terhelés (DP)</a:t>
            </a:r>
            <a:r>
              <a:rPr lang="hu-HU" baseline="0" dirty="0" err="1" smtClean="0"/>
              <a:t>-intézkedések</a:t>
            </a:r>
            <a:r>
              <a:rPr lang="hu-HU" baseline="0" dirty="0" smtClean="0"/>
              <a:t> (R) közötti kapcsolat rendszer felállítása. Ebben az esetben akkor is kell(lehet) intézkedni ,ha nem áll rendelkezésre elegendő adat a víztest állapotának minősítéséhez.</a:t>
            </a:r>
          </a:p>
          <a:p>
            <a:r>
              <a:rPr lang="hu-HU" baseline="0" dirty="0" smtClean="0"/>
              <a:t>A felülvizsgálati terv terheléstípusonként mutatja be az alkalmazott intézkedési csomagokat.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7667-8D06-43AC-B39C-3EF766B0170A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58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hajtóerő (hatóerő) a j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 állapot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meghiúsulásának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okát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</a:t>
            </a:r>
            <a:r>
              <a:rPr lang="hu-HU" sz="1200" dirty="0" smtClean="0"/>
              <a:t>Árvízvédelem, Belvízvédelem, Közlekedés (Hajózás) jelentheti.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7667-8D06-43AC-B39C-3EF766B0170A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425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hu-H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hidromorfológiai</a:t>
            </a:r>
            <a:r>
              <a:rPr lang="hu-H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problémákhoz kapcsolódnak az általános problémák is.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Ugyanis a vízfolyások szerepe nagyrészt a szükséges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vízmennyiség biztosításában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 levezetésében jelenik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meg, ami maga után vonja a medrek „tisztán tartásának” feladatát </a:t>
            </a:r>
            <a:endParaRPr lang="hu-H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vízrendezési létesítmények, vízi medrek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rendszeres szükséges karbantartási, fenntartási munkáinak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pénzügyi fedezete már hosszú ideje nem áll rendelkezésre. Minimális műszaki igény lenne 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medrek évenként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legalább egyszeri kaszálása, az iszapolások 5-10 éves ciklusidőben történő elvégzése. Forráshiány miatt a vízi medrek benőttsége, ill. a feliszapolódás már olyan mértékű, hogy az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alacsony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vízhozamok is csak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magas vízszinttel vezethetők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le, mely adott esetben helyi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károkat eredményezhetnek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helyzetet tovább rontotta a társulati vízfolyások forrás nélkül történt átvétele.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Költséges tevékenység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intenzív agrárgazdálkodás feltételeinek biztosítása olyan, rendszeresen, nagy gyakorisággal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vízborította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(árvizes és/vagy belvizes) területeken.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Mivel</a:t>
            </a:r>
            <a:r>
              <a:rPr lang="hu-H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művelt terület túl közel 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a vízfolyáshoz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nincs lehetőség a vízfolyások partbiztosítására és árnyékolására (legalább féloldali) árnyékoló faállomány kialakítására.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szolgálja a </a:t>
            </a:r>
            <a:r>
              <a:rPr lang="hu-H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jelenlegi agrár támogatási rendszer a VKI és a </a:t>
            </a:r>
            <a:r>
              <a:rPr lang="hu-H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</a:t>
            </a:r>
            <a:r>
              <a:rPr lang="hu-H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 jogszabályok által elvárt eredményeket. Ezen az állapoton megfelelő agrár támogatási rendszer, ösztönzők kialakítása segíthet csak (nincs forrás a vízfolyások mentén szélesebb sáv kisajátítására).</a:t>
            </a:r>
          </a:p>
          <a:p>
            <a:pPr algn="just"/>
            <a:r>
              <a:rPr lang="hu-H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Nehéz – gyakran nem is sikeres - a természetvédelmi korlátozások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 a vízgazdálkodási feladatok ellátásának kellő összehangolása.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 területek intenzív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használata miatt a víz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tározására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 áll rendelkezésre elegendő terület, így az árvízmentesítés egyetlen útja a medrek karbantartása (növényzet irtása, mederkotrás), ami gyakran az ökológiai állapot romlását idézi elő. A meder fenntartásra azonban kevés a pénz.</a:t>
            </a:r>
            <a:endParaRPr lang="hu-H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átfogó problémák megoldása a legfontosabb, mivel azok hatása mindegyik víztest kategória állapotára jótékonyan hat.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568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„Répce, Rábca menti területek vizes élőhelyek helyreállítása vízellátása II/I. ütem” (KEOP-7.3.1.1-2008-0026) c. projekt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végrehajtása során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megtörtént 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Répce menti vizes élőhelyek jobb minőségű vízzel való ellátása, ami  a jó állapot elérését segítette.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Emellett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meder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morfológiai viszonyainak helyreállítása</a:t>
            </a:r>
            <a:r>
              <a:rPr lang="hu-H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megvalósult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projektet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bővebben Kiss Norbert fogja bemutatni.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Megvalósult intézkedések: HA2-vízfolyás melletti </a:t>
            </a:r>
            <a:r>
              <a:rPr lang="hu-HU" dirty="0" err="1" smtClean="0"/>
              <a:t>puffersáv</a:t>
            </a:r>
            <a:r>
              <a:rPr lang="hu-HU" dirty="0" smtClean="0"/>
              <a:t> kialakítása, HM2-mederrehabilitáció, DU1-duzzasztók</a:t>
            </a:r>
            <a:r>
              <a:rPr lang="hu-HU" baseline="0" dirty="0" smtClean="0"/>
              <a:t> üzemeltetési rendjének összehangolása az átjárhatóság és </a:t>
            </a:r>
            <a:r>
              <a:rPr lang="hu-HU" baseline="0" dirty="0" err="1" smtClean="0"/>
              <a:t>alvízi</a:t>
            </a:r>
            <a:r>
              <a:rPr lang="hu-HU" baseline="0" dirty="0" smtClean="0"/>
              <a:t> szempontok , illetve a hosszirányú átjárhatóság figyelembe vételével </a:t>
            </a:r>
            <a:r>
              <a:rPr lang="hu-HU" dirty="0" smtClean="0"/>
              <a:t>, VT4-Mélyfekvésű területekhez kapcsolódó élőhelyek vízpótlása,vízellátása, FE2-Ökológiai és vízminőség-védelmi célú vízkormányzás, átvezetések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21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Rába alsó szakaszán a legnagyobb problémát a folyó medermélyülése okozza,amely 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vízszint süllyedéséhez vezet.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Rába vízszintsüllyedését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egyrészt a Duna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fenékszintjének süllyedése, másrészt a Rábán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végrehajtott mederkotrások okozzák.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Duna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fenékszintjének süllyedése  ennek következtében kis- és középvízszintjének süllyedése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okozza, amely kihatással van a Mosoni-Duna alsó szakaszára és ezáltal a Rába torkolati szakaszára is.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70-es években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végrehajtott mederkotrásokat követően 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várt visszatöltődési folyamat lelassult, majd leállt,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így 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Rába jelenlegi fenékvonala jelentős mértékben a belvízcsatornák fenékszintje alatt marad. Ez kihatással van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Rába menti csatornák vízellátottságára is.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tartós kisvízszintek miatt a mentett oldali területeken, a hullámtéri medrekben, holtágban  is hosszú idejű vízhiányok fordulnak elő.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Rábaköz területének külső vízpótlása nem megoldott.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Érintett vízfolyások: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Kepés-Lesvári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csatorna,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Sárdos-ér-Megág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csatornák,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Szapud-Ószhelyi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csatorna,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Kerenódűlői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csatorna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Sövényház-Fehértói csatorna, Keszeg-ér, Bősárkány-réti csatorna, Kapuvár-Bősárkányi csatorna,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kölesmajori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csatorna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Barbacsi csatorna, Buga csatorna,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Linkó-patak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218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Rába vízszintsüllyedés, a feliszapolódása, illetve a középvízi meder, valamint kiszáradó mélyebb fekvésű hullámtéri területek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elnövényesedése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okozza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 főmeder hullámtéri holtágaktól, laposoktól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való elkülönülését.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Rába ÉDUVIZIG kezelésében lévő 86 km hosszú szakaszán az egyetlen keresztirányú elzárás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nicki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duzzasztómű jelenti. Az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itt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kiépült hallépcső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hosszirányú átjárhatóságot biztosítja.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keresztirányú átjárhatóságot jelentősen korlátozzák a középvízi meder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partélein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kialakuló övzátonyok. A folyóhoz kapcsolódó vízfolyásoknál, csatornáknál sem megoldott a szabad átjárhatóság.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mentett oldali holtágak rehabilitációjára és a folyóval történő kapcsolat helyreállítására erős helyi igény mutatkozik.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218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Rába torkolati szakaszán 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térség árvízvédelmét a  alapvetően a Duna visszaduzzasztó hatása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határozza meg.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Rába, a befogadó Mosoni-Duna és a Duna árvízi levezető-képessége helyenként jelentős mértékben lecsökkent.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</a:t>
            </a:r>
            <a:r>
              <a:rPr lang="hu-HU" baseline="0" dirty="0" smtClean="0"/>
              <a:t> árvízi </a:t>
            </a:r>
            <a:r>
              <a:rPr lang="hu-HU" dirty="0" smtClean="0"/>
              <a:t>kockázat</a:t>
            </a:r>
            <a:r>
              <a:rPr lang="hu-HU" baseline="0" dirty="0" smtClean="0"/>
              <a:t> csökkentése érdekében a Mosoni-Dunára és Rábára is elkészültek a Nagyvízi Mederkezelési Tervek. Az ezekben előirányzott intézkedések a levezetési viszonyok javítását célozzák.</a:t>
            </a:r>
          </a:p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218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Répce-árapasztó csatorna a töltésekkel együtt a 1909-ben készült el. Teljes egészében mesterséges létesítmény, melynek célja, hogy a Répce völgyet és a Hanságot mentesítse a Répce árvizeitől.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legutóbbi árhullámok során végzett vízszintrögzítések és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vízhozammérések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eredményei az árvízi levezető-képesség jelentős romlását mutatják.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árvízi levezető képesség javítására indított projekt az Nagyvízi Mederkezelési Terv (NMKT) szintén beavatkozásokat állapít meg ezen a téren.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218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Jelentős:</a:t>
            </a:r>
            <a:r>
              <a:rPr lang="hu-HU" baseline="0" dirty="0" smtClean="0"/>
              <a:t> akadályozza a jó állapot elérését, vízhozamhoz képest mekkora a hígulási arány, ha 10* vagy kisebb, akkor jelentős, ha 10-100 között van, akkor a befogadó alapállapotától és a bebocsátott </a:t>
            </a:r>
            <a:r>
              <a:rPr lang="hu-HU" baseline="0" dirty="0" err="1" smtClean="0"/>
              <a:t>cc-től</a:t>
            </a:r>
            <a:r>
              <a:rPr lang="hu-HU" baseline="0" dirty="0" smtClean="0"/>
              <a:t> függ.</a:t>
            </a:r>
            <a:endParaRPr lang="hu-HU" dirty="0" smtClean="0"/>
          </a:p>
          <a:p>
            <a:r>
              <a:rPr lang="hu-HU" dirty="0" smtClean="0"/>
              <a:t>Ikva-középső, Ikva-felső és Sós-patak mérsékelt minősítésű,</a:t>
            </a:r>
            <a:r>
              <a:rPr lang="hu-HU" baseline="0" dirty="0" smtClean="0"/>
              <a:t> a Fertő-tó jó minősítést kapott, de a Balfi telep átépítése, a Soproni tisztítóra való rákötése folyamatban van.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CCD8-6A61-436C-B4A4-AC003A837C18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824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CCD8-6A61-436C-B4A4-AC003A837C1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85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CCD8-6A61-436C-B4A4-AC003A837C1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270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vízgyűjtő-gazdálkodási tervezés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lényeges eleme 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jelentős vízgazdálkodási problémák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feltárása,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abból a célból, hogy</a:t>
            </a:r>
            <a:r>
              <a:rPr lang="hu-HU" altLang="hu-HU" sz="1200" dirty="0" smtClean="0">
                <a:latin typeface="Arial" charset="0"/>
                <a:cs typeface="Arial" charset="0"/>
              </a:rPr>
              <a:t> a vízgyűjtő-gazdálkodási terv  olyan i</a:t>
            </a:r>
            <a:r>
              <a:rPr lang="hu-HU" altLang="hu-HU" sz="1200" b="1" dirty="0" smtClean="0">
                <a:latin typeface="Arial" charset="0"/>
                <a:cs typeface="Arial" charset="0"/>
              </a:rPr>
              <a:t>ntézkedéseket</a:t>
            </a:r>
            <a:r>
              <a:rPr lang="hu-HU" altLang="hu-HU" sz="1200" dirty="0" smtClean="0">
                <a:latin typeface="Arial" charset="0"/>
                <a:cs typeface="Arial" charset="0"/>
              </a:rPr>
              <a:t> tartalmazzon,</a:t>
            </a:r>
            <a:r>
              <a:rPr lang="hu-HU" altLang="hu-HU" sz="1200" baseline="0" dirty="0" smtClean="0">
                <a:latin typeface="Arial" charset="0"/>
                <a:cs typeface="Arial" charset="0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amelyek a jó állapot eléréséhez, a problémák megoldásához vezetnek.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39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tervezésben az Európai Környezetvédelmi Ügynökség (EEA) által létrehozott DPSIR (</a:t>
            </a:r>
            <a:r>
              <a:rPr lang="hu-H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Driving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forces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Pressures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Impacts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hajtóerők/hatótényezők, terhelések, állapotok, hatások és válaszok) integrált </a:t>
            </a:r>
            <a:r>
              <a:rPr lang="hu-H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keretmodellt alkalmazzuk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hu-HU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DPSIR </a:t>
            </a:r>
            <a:r>
              <a:rPr lang="hu-H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módszerrel összefüggéseiben 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 meghatározni a </a:t>
            </a:r>
            <a:r>
              <a:rPr lang="hu-H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vizek állapota 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szempontjából </a:t>
            </a:r>
            <a:r>
              <a:rPr lang="hu-HU" sz="10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jelentős vízgazdálkodási problémák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és azok okait, azaz a jelentős vízgazdálkodási kérdéseket és ehhez igazodva a vizek állapotjavítása érdekében szükséges, hatékony </a:t>
            </a:r>
            <a:r>
              <a:rPr lang="hu-H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intézkedéseket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jelentős problémák meghatározása az emberi </a:t>
            </a:r>
            <a:r>
              <a:rPr lang="hu-H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terhelések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hatásuk</a:t>
            </a:r>
            <a:r>
              <a:rPr lang="hu-H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számbavételével történik.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7667-8D06-43AC-B39C-3EF766B0170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425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hajtóerő (hatóerő) a j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 állapot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meghiúsulásának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okát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jelenti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vagyis hogy mely </a:t>
            </a:r>
            <a:r>
              <a:rPr lang="hu-HU" dirty="0" smtClean="0"/>
              <a:t>ágazat okozza  a terhelést.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VGT szoros kapcsolatban van a terület- és településfejlesztési, illetve egyéb ágazati tervekkel: a vizek állapotának javítását szolgáló célkitűzések elérése érdekében olyan intézkedéseket javasol, amelyek kapcsolódnak a településekhez, a földhasználatokhoz, az ipari tevékenységekhez, a turizmushoz. A VGT tehát nem egy hagyományos vízgazdálkodási terv. Sok tekintetben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avízgazdálkodással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kapcsolatos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intézkedéseket határoz meg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vízminőségvédelem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vizek állapotának értékelése, vízhasználatok szabályozása), miközben követelményeket támaszt számos más vízügyi szakmai tevékenységgel szemben (például árvízvédelem, vízkárelhárítás, öntözés, hajózás, vízi energia-hasznosítás, vízi infrastruktúrák építése és működtetése stb.) is, sőt más ágazatok együttműködését is igényli.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840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Jelentősnek tekinthető minden olyan terhelés, amely valamely környezetvédelmi európai irányelvben, vagy hazai jogszabályban megadott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küszöbérték feletti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tevékenység, vagy akkor, ha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terhelés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jelentős negatív hatással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a víztestek, vagy védett területek állapotára.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állapot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értékelése és minősítése a VKI esetében a referencia viszonytól (felszíni vizek esetében), illetve a küszöbértéktől (felszín alatti vizek esetében) való eltérés meghatározásával történik. A védett területekre a rájuk vonatkozó jogszabályok határozzák meg a jó állapot kritériumait. 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02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endParaRPr lang="hu-H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27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11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zeink.h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560840" cy="3888432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Vízgyűjtő-gazdálkodási terv felülvizsgálata </a:t>
            </a:r>
            <a:r>
              <a:rPr lang="hu-HU" sz="2800" dirty="0" smtClean="0"/>
              <a:t> a  Rába </a:t>
            </a:r>
            <a:r>
              <a:rPr lang="hu-HU" sz="2800" dirty="0"/>
              <a:t>alsó </a:t>
            </a:r>
            <a:r>
              <a:rPr lang="hu-HU" sz="2800" dirty="0" smtClean="0"/>
              <a:t>szakasz  </a:t>
            </a:r>
            <a:r>
              <a:rPr lang="hu-HU" sz="2800" dirty="0"/>
              <a:t>és </a:t>
            </a:r>
            <a:r>
              <a:rPr lang="hu-HU" sz="2800" dirty="0" smtClean="0"/>
              <a:t> a  Hanság térségében 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dirty="0" smtClean="0"/>
              <a:t>SPECIÁLIS TERÜLETI  </a:t>
            </a:r>
            <a:r>
              <a:rPr lang="hu-HU" sz="2000" dirty="0"/>
              <a:t>FÓRUM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500" dirty="0" smtClean="0"/>
              <a:t>A VGT2-ben az ÉDUVIZIG területét  érintő jelentős vízgazdálkodási problémák, terhelések és azok hatásai</a:t>
            </a:r>
            <a:endParaRPr lang="hu-HU" sz="25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" y="24319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53" y="5263013"/>
            <a:ext cx="600075" cy="584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1415542" y="434546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Dénesné Érseki Gabriella, Nagy Anna (ÉDUVIZIG)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2"/>
          <p:cNvSpPr txBox="1">
            <a:spLocks/>
          </p:cNvSpPr>
          <p:nvPr/>
        </p:nvSpPr>
        <p:spPr>
          <a:xfrm>
            <a:off x="323850" y="1196975"/>
            <a:ext cx="8569325" cy="5286375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hu-HU" sz="2400" b="1" dirty="0">
                <a:solidFill>
                  <a:schemeClr val="hlink"/>
                </a:solidFill>
              </a:rPr>
              <a:t>Igény kezelő (hajtóerő)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sz="2800" dirty="0"/>
              <a:t>	</a:t>
            </a:r>
            <a:r>
              <a:rPr lang="hu-HU" sz="2000" b="1" dirty="0"/>
              <a:t>(víztakarékos berendezések alkalmazása, gazdasági szabályozók)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hu-HU" sz="2400" b="1" dirty="0" smtClean="0">
                <a:solidFill>
                  <a:schemeClr val="hlink"/>
                </a:solidFill>
              </a:rPr>
              <a:t>Terhelés mérséklő</a:t>
            </a:r>
            <a:endParaRPr lang="hu-HU" sz="2400" b="1" dirty="0">
              <a:solidFill>
                <a:schemeClr val="hlink"/>
              </a:solidFill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sz="2000" b="1" dirty="0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hu-HU" sz="2000" b="1" dirty="0" smtClean="0"/>
              <a:t>(hallépcső építése)</a:t>
            </a:r>
            <a:endParaRPr lang="hu-HU" sz="2000" b="1" dirty="0"/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hu-HU" sz="2400" b="1" dirty="0" smtClean="0">
                <a:solidFill>
                  <a:schemeClr val="hlink"/>
                </a:solidFill>
              </a:rPr>
              <a:t>Állapot </a:t>
            </a:r>
            <a:r>
              <a:rPr lang="hu-HU" sz="2400" b="1" dirty="0">
                <a:solidFill>
                  <a:schemeClr val="hlink"/>
                </a:solidFill>
              </a:rPr>
              <a:t>javító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sz="2000" b="1" dirty="0">
                <a:solidFill>
                  <a:srgbClr val="FFFFFF"/>
                </a:solidFill>
              </a:rPr>
              <a:t>	</a:t>
            </a:r>
            <a:r>
              <a:rPr lang="hu-HU" sz="2000" b="1" dirty="0"/>
              <a:t>(rehabilitáció, vízpótlás)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hu-HU" sz="2400" b="1" dirty="0" smtClean="0">
                <a:solidFill>
                  <a:schemeClr val="hlink"/>
                </a:solidFill>
              </a:rPr>
              <a:t>Hatás </a:t>
            </a:r>
            <a:r>
              <a:rPr lang="hu-HU" b="1" dirty="0" smtClean="0">
                <a:solidFill>
                  <a:schemeClr val="hlink"/>
                </a:solidFill>
              </a:rPr>
              <a:t>(szennyezés, élőhely módosulás, </a:t>
            </a:r>
          </a:p>
          <a:p>
            <a:pPr defTabSz="914400">
              <a:spcBef>
                <a:spcPct val="20000"/>
              </a:spcBef>
            </a:pPr>
            <a:r>
              <a:rPr lang="hu-HU" b="1" dirty="0" smtClean="0">
                <a:solidFill>
                  <a:schemeClr val="hlink"/>
                </a:solidFill>
              </a:rPr>
              <a:t>vízminőség romlás, vízmennyiség csökkenés, </a:t>
            </a:r>
          </a:p>
          <a:p>
            <a:pPr defTabSz="914400">
              <a:spcBef>
                <a:spcPct val="20000"/>
              </a:spcBef>
            </a:pPr>
            <a:r>
              <a:rPr lang="hu-HU" b="1" dirty="0" smtClean="0">
                <a:solidFill>
                  <a:schemeClr val="hlink"/>
                </a:solidFill>
              </a:rPr>
              <a:t>élőhely károsodás) </a:t>
            </a:r>
            <a:r>
              <a:rPr lang="hu-HU" sz="2400" b="1" dirty="0">
                <a:solidFill>
                  <a:schemeClr val="hlink"/>
                </a:solidFill>
              </a:rPr>
              <a:t>ellensúlyozó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sz="2800" dirty="0" smtClean="0"/>
              <a:t>	</a:t>
            </a:r>
            <a:r>
              <a:rPr lang="hu-HU" sz="2000" b="1" dirty="0" smtClean="0"/>
              <a:t>(</a:t>
            </a:r>
            <a:r>
              <a:rPr lang="hu-HU" sz="2000" b="1" dirty="0"/>
              <a:t>holtág, hullámtér </a:t>
            </a:r>
            <a:r>
              <a:rPr lang="hu-HU" sz="2000" b="1" dirty="0" err="1"/>
              <a:t>revitalizációja</a:t>
            </a:r>
            <a:r>
              <a:rPr lang="hu-HU" sz="2000" b="1" dirty="0"/>
              <a:t> például</a:t>
            </a:r>
            <a:endParaRPr lang="hu-HU" b="1" dirty="0"/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sz="2000" b="1" dirty="0"/>
              <a:t>	egyes árvízvédelmi intézkedések </a:t>
            </a:r>
            <a:r>
              <a:rPr lang="hu-HU" sz="2000" b="1" dirty="0" smtClean="0"/>
              <a:t> ellensúlyozása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sz="2000" b="1" dirty="0"/>
              <a:t>	</a:t>
            </a:r>
            <a:r>
              <a:rPr lang="hu-HU" sz="2000" b="1" dirty="0" smtClean="0"/>
              <a:t> </a:t>
            </a:r>
            <a:r>
              <a:rPr lang="hu-HU" sz="2000" b="1" dirty="0"/>
              <a:t>céljából) 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hu-HU" sz="2800" dirty="0"/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hu-HU" altLang="hu-HU" sz="2800" dirty="0"/>
              <a:t>.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128588"/>
            <a:ext cx="7956550" cy="92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r>
              <a:rPr lang="hu-HU" altLang="hu-HU" sz="2800" cap="none" smtClean="0">
                <a:latin typeface="Arial" charset="0"/>
                <a:cs typeface="Arial" charset="0"/>
              </a:rPr>
              <a:t>Intézkedések tervezése a DPSIR alapján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6271453" y="2166963"/>
            <a:ext cx="2107414" cy="1535544"/>
            <a:chOff x="712934" y="1209076"/>
            <a:chExt cx="2562971" cy="1856866"/>
          </a:xfrm>
        </p:grpSpPr>
        <p:sp>
          <p:nvSpPr>
            <p:cNvPr id="6" name="Oval 20"/>
            <p:cNvSpPr>
              <a:spLocks noChangeArrowheads="1"/>
            </p:cNvSpPr>
            <p:nvPr/>
          </p:nvSpPr>
          <p:spPr bwMode="auto">
            <a:xfrm>
              <a:off x="2542462" y="1209076"/>
              <a:ext cx="733443" cy="7239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712934" y="1404218"/>
              <a:ext cx="2415305" cy="1661724"/>
              <a:chOff x="712934" y="1404218"/>
              <a:chExt cx="2415305" cy="1661724"/>
            </a:xfrm>
          </p:grpSpPr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>
                <a:off x="712934" y="1604273"/>
                <a:ext cx="782637" cy="772319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/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>
                <a:off x="2063591" y="2313598"/>
                <a:ext cx="805402" cy="752344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/>
              </a:p>
            </p:txBody>
          </p:sp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951848" y="1790377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2000" b="1" dirty="0" smtClean="0"/>
                  <a:t>P</a:t>
                </a:r>
              </a:p>
            </p:txBody>
          </p:sp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2725538" y="1404218"/>
                <a:ext cx="40270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sz="2000" b="1" dirty="0" smtClean="0"/>
                  <a:t>S</a:t>
                </a:r>
                <a:endParaRPr lang="hu-HU" sz="2000" b="1" dirty="0"/>
              </a:p>
            </p:txBody>
          </p:sp>
          <p:sp>
            <p:nvSpPr>
              <p:cNvPr id="13" name="Text Box 24"/>
              <p:cNvSpPr txBox="1">
                <a:spLocks noChangeArrowheads="1"/>
              </p:cNvSpPr>
              <p:nvPr/>
            </p:nvSpPr>
            <p:spPr bwMode="auto">
              <a:xfrm>
                <a:off x="2339752" y="2524834"/>
                <a:ext cx="2551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2000" b="1" dirty="0" smtClean="0"/>
                  <a:t>I</a:t>
                </a:r>
                <a:endParaRPr lang="hu-HU" sz="2000" b="1" dirty="0"/>
              </a:p>
            </p:txBody>
          </p:sp>
          <p:cxnSp>
            <p:nvCxnSpPr>
              <p:cNvPr id="14" name="Egyenes összekötő nyíllal 13"/>
              <p:cNvCxnSpPr>
                <a:stCxn id="8" idx="6"/>
              </p:cNvCxnSpPr>
              <p:nvPr/>
            </p:nvCxnSpPr>
            <p:spPr>
              <a:xfrm flipV="1">
                <a:off x="1495571" y="1604274"/>
                <a:ext cx="1013289" cy="386159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nyíllal 14"/>
              <p:cNvCxnSpPr/>
              <p:nvPr/>
            </p:nvCxnSpPr>
            <p:spPr>
              <a:xfrm flipH="1">
                <a:off x="2569193" y="1916832"/>
                <a:ext cx="156345" cy="386159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gyenes összekötő nyíllal 15"/>
              <p:cNvCxnSpPr>
                <a:endCxn id="8" idx="5"/>
              </p:cNvCxnSpPr>
              <p:nvPr/>
            </p:nvCxnSpPr>
            <p:spPr>
              <a:xfrm flipH="1" flipV="1">
                <a:off x="1380956" y="2263489"/>
                <a:ext cx="621259" cy="373275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Egyenes összekötő nyíllal 16"/>
          <p:cNvCxnSpPr/>
          <p:nvPr/>
        </p:nvCxnSpPr>
        <p:spPr>
          <a:xfrm>
            <a:off x="6547577" y="3193255"/>
            <a:ext cx="21546" cy="851599"/>
          </a:xfrm>
          <a:prstGeom prst="straightConnector1">
            <a:avLst/>
          </a:prstGeom>
          <a:ln w="60325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6223021" y="4029791"/>
            <a:ext cx="691960" cy="47933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6208371" y="4480532"/>
            <a:ext cx="721504" cy="4915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467900" y="4051452"/>
            <a:ext cx="316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P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407909" y="4526227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/>
              <a:t>D</a:t>
            </a:r>
            <a:endParaRPr lang="hu-HU" sz="2000" b="1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775790" y="4480532"/>
            <a:ext cx="507149" cy="5369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6950423" y="4726282"/>
            <a:ext cx="762294" cy="0"/>
          </a:xfrm>
          <a:prstGeom prst="straightConnector1">
            <a:avLst/>
          </a:prstGeom>
          <a:ln w="60325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862047" y="4526227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/>
              <a:t>R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950423" y="3772646"/>
            <a:ext cx="208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Intézkedést igénylő  </a:t>
            </a:r>
          </a:p>
          <a:p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terhelés/beavatkozás  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6760778" y="5085184"/>
            <a:ext cx="208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1200" dirty="0"/>
              <a:t>Az </a:t>
            </a:r>
            <a:r>
              <a:rPr lang="hu-HU" sz="1200" dirty="0" smtClean="0"/>
              <a:t>intézkedések  </a:t>
            </a:r>
            <a:r>
              <a:rPr lang="hu-HU" sz="1200" dirty="0"/>
              <a:t>a </a:t>
            </a:r>
            <a:r>
              <a:rPr lang="hu-HU" sz="1200" dirty="0" smtClean="0"/>
              <a:t>terhelések/beavatkozások alapján lesznek tervezve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72352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2"/>
          <p:cNvSpPr txBox="1">
            <a:spLocks/>
          </p:cNvSpPr>
          <p:nvPr/>
        </p:nvSpPr>
        <p:spPr>
          <a:xfrm>
            <a:off x="323528" y="2132856"/>
            <a:ext cx="4570039" cy="3960440"/>
          </a:xfrm>
          <a:prstGeom prst="rect">
            <a:avLst/>
          </a:prstGeom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 defTabSz="4572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57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57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57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57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sz="2200" dirty="0" err="1" smtClean="0">
                <a:solidFill>
                  <a:schemeClr val="accent5">
                    <a:lumMod val="75000"/>
                  </a:schemeClr>
                </a:solidFill>
              </a:rPr>
              <a:t>Hajtóerő-Ok</a:t>
            </a:r>
            <a:r>
              <a:rPr lang="hu-HU" sz="2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2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hu-HU" sz="2200" dirty="0" smtClean="0">
                <a:solidFill>
                  <a:schemeClr val="accent5">
                    <a:lumMod val="75000"/>
                  </a:schemeClr>
                </a:solidFill>
              </a:rPr>
              <a:t>Driver): </a:t>
            </a:r>
            <a:r>
              <a:rPr lang="hu-HU" sz="1800" dirty="0" smtClean="0"/>
              <a:t>Árvízvédelem, Belvízvédelem, Közlekedés (Hajózás)</a:t>
            </a:r>
          </a:p>
          <a:p>
            <a:endParaRPr lang="hu-HU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sz="2200" dirty="0" smtClean="0">
                <a:solidFill>
                  <a:schemeClr val="accent5">
                    <a:lumMod val="75000"/>
                  </a:schemeClr>
                </a:solidFill>
              </a:rPr>
              <a:t>Terhelés </a:t>
            </a:r>
            <a:r>
              <a:rPr lang="hu-HU" sz="2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hu-HU" sz="2200" dirty="0" err="1">
                <a:solidFill>
                  <a:schemeClr val="accent5">
                    <a:lumMod val="75000"/>
                  </a:schemeClr>
                </a:solidFill>
              </a:rPr>
              <a:t>Pressure</a:t>
            </a:r>
            <a:r>
              <a:rPr lang="hu-HU" sz="2200" dirty="0">
                <a:solidFill>
                  <a:schemeClr val="accent5">
                    <a:lumMod val="75000"/>
                  </a:schemeClr>
                </a:solidFill>
              </a:rPr>
              <a:t>):</a:t>
            </a:r>
          </a:p>
          <a:p>
            <a:r>
              <a:rPr lang="hu-HU" sz="1800" dirty="0"/>
              <a:t>M</a:t>
            </a:r>
            <a:r>
              <a:rPr lang="hu-HU" sz="1800" dirty="0" smtClean="0"/>
              <a:t>orfológiai beavatkozás:</a:t>
            </a:r>
            <a:r>
              <a:rPr lang="hu-HU" sz="1800" dirty="0"/>
              <a:t> </a:t>
            </a:r>
            <a:r>
              <a:rPr lang="hu-HU" sz="1800" dirty="0" smtClean="0"/>
              <a:t>vízfolyások hosszirányú, keresztirányú szabályozása (töltés, módosított mederforma, szűkített ártér), </a:t>
            </a:r>
            <a:r>
              <a:rPr lang="hu-HU" sz="1800" dirty="0"/>
              <a:t>kis és középvízi </a:t>
            </a:r>
            <a:r>
              <a:rPr lang="hu-HU" sz="1800" dirty="0" smtClean="0"/>
              <a:t>szabályozása (kotrás)</a:t>
            </a:r>
            <a:endParaRPr lang="hu-HU" sz="1800" dirty="0"/>
          </a:p>
          <a:p>
            <a:endParaRPr lang="hu-HU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sz="2200" dirty="0" smtClean="0">
                <a:solidFill>
                  <a:schemeClr val="accent5">
                    <a:lumMod val="75000"/>
                  </a:schemeClr>
                </a:solidFill>
              </a:rPr>
              <a:t>Hatás </a:t>
            </a:r>
            <a:r>
              <a:rPr lang="hu-HU" sz="2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hu-HU" sz="2200" dirty="0" err="1">
                <a:solidFill>
                  <a:schemeClr val="accent5">
                    <a:lumMod val="75000"/>
                  </a:schemeClr>
                </a:solidFill>
              </a:rPr>
              <a:t>Impact</a:t>
            </a:r>
            <a:r>
              <a:rPr lang="hu-HU" sz="2200" dirty="0">
                <a:solidFill>
                  <a:schemeClr val="accent5">
                    <a:lumMod val="75000"/>
                  </a:schemeClr>
                </a:solidFill>
              </a:rPr>
              <a:t>): </a:t>
            </a:r>
            <a:r>
              <a:rPr lang="hu-HU" sz="1800" dirty="0"/>
              <a:t>Morfológiai változások miatt megváltozott élőhelyek, víztől függő élettér változatosságának csökkenése</a:t>
            </a:r>
            <a:endParaRPr lang="hu-HU" altLang="hu-HU" sz="1800" dirty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128588"/>
            <a:ext cx="8532812" cy="92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sz="2800" dirty="0"/>
              <a:t>DPSIR - </a:t>
            </a:r>
            <a:r>
              <a:rPr lang="hu-HU" sz="2800" cap="none" dirty="0" err="1" smtClean="0">
                <a:latin typeface="Arial" charset="0"/>
                <a:cs typeface="Arial" charset="0"/>
              </a:rPr>
              <a:t>Hidromorfológiai</a:t>
            </a:r>
            <a:r>
              <a:rPr lang="hu-HU" sz="2800" cap="none" dirty="0" smtClean="0">
                <a:latin typeface="Arial" charset="0"/>
                <a:cs typeface="Arial" charset="0"/>
              </a:rPr>
              <a:t> beavatkozások</a:t>
            </a:r>
            <a:endParaRPr lang="hu-HU" altLang="hu-HU" sz="2800" cap="none" dirty="0" smtClean="0">
              <a:latin typeface="Arial" charset="0"/>
              <a:cs typeface="Arial" charset="0"/>
            </a:endParaRPr>
          </a:p>
        </p:txBody>
      </p:sp>
      <p:pic>
        <p:nvPicPr>
          <p:cNvPr id="30724" name="Picture 6" descr="dpsir_HU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3567" y="2353144"/>
            <a:ext cx="3902614" cy="306325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128940" y="1888007"/>
            <a:ext cx="40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hu-HU" alt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223408" y="2780928"/>
            <a:ext cx="40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hu-HU" altLang="hu-H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8029733" y="5112189"/>
            <a:ext cx="387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hu-HU" altLang="hu-H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011737" y="5073016"/>
            <a:ext cx="387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hu-HU" altLang="hu-H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743450" y="3573979"/>
            <a:ext cx="2682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hu-HU" altLang="hu-H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</a:t>
            </a:r>
          </a:p>
        </p:txBody>
      </p:sp>
      <p:sp>
        <p:nvSpPr>
          <p:cNvPr id="3" name="Téglalap 2"/>
          <p:cNvSpPr/>
          <p:nvPr/>
        </p:nvSpPr>
        <p:spPr>
          <a:xfrm>
            <a:off x="625212" y="1291990"/>
            <a:ext cx="778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DPSIR </a:t>
            </a:r>
            <a:r>
              <a:rPr lang="hu-H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 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river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hu-HU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ressure</a:t>
            </a:r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tatus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hu-HU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mpact</a:t>
            </a:r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hu-HU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esponse</a:t>
            </a:r>
            <a:endParaRPr lang="hu-HU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5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484438" y="428625"/>
            <a:ext cx="4411662" cy="384175"/>
          </a:xfrm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u-HU" sz="2800" cap="none" dirty="0" smtClean="0">
                <a:latin typeface="Arial" charset="0"/>
                <a:cs typeface="Arial" charset="0"/>
              </a:rPr>
              <a:t>Általános problémák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68313" y="1423988"/>
            <a:ext cx="8243887" cy="5216525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hu-HU" sz="20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Szükséges karbantartási, fenntartási munkák finanszírozásának </a:t>
            </a:r>
            <a:r>
              <a:rPr lang="hu-HU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hiányosságai</a:t>
            </a:r>
            <a:endParaRPr lang="hu-HU" sz="20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hu-HU" sz="20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Vizes élőhelyeknek minősíthető területeken költséges az intenzív agrárgazdálkodás feltételeinek biztosítása</a:t>
            </a:r>
          </a:p>
          <a:p>
            <a:pPr>
              <a:spcBef>
                <a:spcPts val="1800"/>
              </a:spcBef>
            </a:pPr>
            <a:r>
              <a:rPr lang="hu-HU" sz="20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A vízfolyások rendelkezésére biztosított „élettér „ kicsi. Szűrőmezők, partbiztosítás, árnyékolás </a:t>
            </a:r>
            <a:r>
              <a:rPr lang="hu-HU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hiánya- túl közel van a művelt terület a vízfolyáshoz</a:t>
            </a:r>
            <a:endParaRPr lang="hu-HU" sz="20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hu-HU" sz="21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Nem szolgálja a jelenlegi agrár támogatási rendszer a VKI és a </a:t>
            </a:r>
            <a:r>
              <a:rPr lang="hu-HU" sz="2100" b="1" i="1" dirty="0" err="1">
                <a:solidFill>
                  <a:schemeClr val="tx2"/>
                </a:solidFill>
                <a:latin typeface="Arial" charset="0"/>
                <a:cs typeface="Arial" charset="0"/>
              </a:rPr>
              <a:t>Natura</a:t>
            </a:r>
            <a:r>
              <a:rPr lang="hu-HU" sz="21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 2000 jogszabályok által elvárt </a:t>
            </a:r>
            <a:r>
              <a:rPr lang="hu-HU" sz="21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eredményeket. (</a:t>
            </a:r>
            <a:r>
              <a:rPr lang="hu-HU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Nincs </a:t>
            </a:r>
            <a:r>
              <a:rPr lang="hu-HU" sz="20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forrás </a:t>
            </a:r>
            <a:r>
              <a:rPr lang="hu-HU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 </a:t>
            </a:r>
            <a:r>
              <a:rPr lang="hu-HU" sz="20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vízfolyások mentén szélesebb sáv </a:t>
            </a:r>
            <a:r>
              <a:rPr lang="hu-HU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kisajátítására).</a:t>
            </a:r>
            <a:endParaRPr lang="hu-HU" sz="2000" b="1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hu-HU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Nehéz-gyakran nem is sikereres-a </a:t>
            </a:r>
            <a:r>
              <a:rPr lang="hu-HU" sz="20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vízgazdálkodási </a:t>
            </a:r>
            <a:r>
              <a:rPr lang="hu-HU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feladatok </a:t>
            </a:r>
            <a:r>
              <a:rPr lang="hu-HU" sz="20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és a természetvédelmi korlátozások összehangolása </a:t>
            </a:r>
            <a:endParaRPr lang="hu-HU" sz="2000" b="1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hu-HU" sz="20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 </a:t>
            </a:r>
            <a:r>
              <a:rPr lang="hu-HU" sz="20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parti területek intenzív használata miatt a víz </a:t>
            </a:r>
            <a:r>
              <a:rPr lang="hu-HU" sz="2000" b="1" i="1" dirty="0" err="1">
                <a:solidFill>
                  <a:schemeClr val="tx2"/>
                </a:solidFill>
                <a:latin typeface="Arial" charset="0"/>
                <a:cs typeface="Arial" charset="0"/>
              </a:rPr>
              <a:t>tározására</a:t>
            </a:r>
            <a:r>
              <a:rPr lang="hu-HU" sz="2000" b="1" i="1" dirty="0">
                <a:solidFill>
                  <a:schemeClr val="tx2"/>
                </a:solidFill>
                <a:latin typeface="Arial" charset="0"/>
                <a:cs typeface="Arial" charset="0"/>
              </a:rPr>
              <a:t> nincs elegendő terület, így az árvízmentesítés csak mederkarbantartással lehetséges (ökológiai romlás)</a:t>
            </a:r>
          </a:p>
        </p:txBody>
      </p:sp>
    </p:spTree>
    <p:extLst>
      <p:ext uri="{BB962C8B-B14F-4D97-AF65-F5344CB8AC3E}">
        <p14:creationId xmlns:p14="http://schemas.microsoft.com/office/powerpoint/2010/main" val="187885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755608" y="116632"/>
            <a:ext cx="7560808" cy="1008111"/>
          </a:xfrm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u-HU" sz="2800" cap="none" dirty="0" smtClean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800" cap="none" dirty="0" smtClean="0">
                <a:latin typeface="Arial" charset="0"/>
                <a:cs typeface="Arial" charset="0"/>
              </a:rPr>
            </a:br>
            <a:r>
              <a:rPr lang="hu-HU" sz="2800" cap="none" dirty="0" smtClean="0">
                <a:latin typeface="Arial" charset="0"/>
                <a:cs typeface="Arial" charset="0"/>
              </a:rPr>
              <a:t>- </a:t>
            </a:r>
            <a:r>
              <a:rPr lang="hu-HU" sz="2800" cap="none" dirty="0" err="1" smtClean="0">
                <a:latin typeface="Arial" charset="0"/>
                <a:cs typeface="Arial" charset="0"/>
              </a:rPr>
              <a:t>Hidromorfológiai</a:t>
            </a:r>
            <a:r>
              <a:rPr lang="hu-HU" sz="2800" cap="none" dirty="0" smtClean="0">
                <a:latin typeface="Arial" charset="0"/>
                <a:cs typeface="Arial" charset="0"/>
              </a:rPr>
              <a:t> problémák-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68313" y="1423989"/>
            <a:ext cx="8424167" cy="5101356"/>
          </a:xfrm>
        </p:spPr>
        <p:txBody>
          <a:bodyPr lIns="90000" tIns="46800" rIns="90000" bIns="46800">
            <a:normAutofit lnSpcReduction="10000"/>
          </a:bodyPr>
          <a:lstStyle/>
          <a:p>
            <a:pPr marL="914400" lvl="2" indent="0">
              <a:buNone/>
            </a:pPr>
            <a:endParaRPr lang="hu-HU" b="1" dirty="0" smtClean="0"/>
          </a:p>
          <a:p>
            <a:pPr marL="914400" lvl="2" indent="0">
              <a:buNone/>
            </a:pPr>
            <a:r>
              <a:rPr lang="hu-HU" sz="3000" b="1" u="sng" dirty="0" smtClean="0"/>
              <a:t>VGT1 óta megoldott probléma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A </a:t>
            </a:r>
            <a:r>
              <a:rPr lang="hu-HU" sz="2400" b="1" dirty="0"/>
              <a:t>Répce szűkülete </a:t>
            </a:r>
            <a:r>
              <a:rPr lang="hu-HU" sz="2400" b="1" dirty="0" smtClean="0"/>
              <a:t>miatti </a:t>
            </a:r>
            <a:r>
              <a:rPr lang="hu-HU" sz="2400" b="1" dirty="0"/>
              <a:t>az alsó szakaszon </a:t>
            </a:r>
            <a:r>
              <a:rPr lang="hu-HU" sz="2400" b="1" dirty="0" smtClean="0"/>
              <a:t>jelentkező vízhiány</a:t>
            </a:r>
          </a:p>
          <a:p>
            <a:pPr marL="0" indent="0">
              <a:buNone/>
            </a:pPr>
            <a:endParaRPr lang="hu-HU" sz="2400" b="1" dirty="0" smtClean="0"/>
          </a:p>
          <a:p>
            <a:pPr marL="0" indent="0">
              <a:buNone/>
            </a:pPr>
            <a:r>
              <a:rPr lang="hu-HU" sz="2400" b="1" dirty="0" smtClean="0"/>
              <a:t>	</a:t>
            </a:r>
            <a:r>
              <a:rPr lang="hu-HU" sz="2400" i="1" dirty="0" smtClean="0">
                <a:solidFill>
                  <a:srgbClr val="FF0000"/>
                </a:solidFill>
              </a:rPr>
              <a:t>„A Répce, Rábca menti területek, vizes élőhelyek 	helyreállítása, vízellátása” 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című projekt keretében 	megvalósult kivitelezések megoldották.</a:t>
            </a:r>
            <a:endParaRPr lang="hu-HU" sz="2400" dirty="0"/>
          </a:p>
          <a:p>
            <a:pPr marL="914400" lvl="2" indent="0">
              <a:buNone/>
            </a:pPr>
            <a:endParaRPr lang="hu-HU" dirty="0"/>
          </a:p>
          <a:p>
            <a:pPr marL="914400" lvl="2" indent="0">
              <a:buNone/>
            </a:pPr>
            <a:endParaRPr lang="hu-HU" dirty="0" smtClean="0"/>
          </a:p>
          <a:p>
            <a:pPr marL="914400" lvl="2" indent="0">
              <a:buNone/>
            </a:pPr>
            <a:r>
              <a:rPr lang="hu-HU" sz="2000" i="1" dirty="0" smtClean="0"/>
              <a:t>Érintett víztestek: Répce középső, Répce alsó</a:t>
            </a:r>
            <a:endParaRPr lang="hu-HU" sz="2000" i="1" dirty="0"/>
          </a:p>
        </p:txBody>
      </p:sp>
    </p:spTree>
    <p:extLst>
      <p:ext uri="{BB962C8B-B14F-4D97-AF65-F5344CB8AC3E}">
        <p14:creationId xmlns:p14="http://schemas.microsoft.com/office/powerpoint/2010/main" val="233835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755608" y="116632"/>
            <a:ext cx="7560808" cy="1008111"/>
          </a:xfrm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u-HU" sz="2800" cap="none" dirty="0" smtClean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800" cap="none" dirty="0" smtClean="0">
                <a:latin typeface="Arial" charset="0"/>
                <a:cs typeface="Arial" charset="0"/>
              </a:rPr>
            </a:br>
            <a:r>
              <a:rPr lang="hu-HU" sz="2800" cap="none" dirty="0" smtClean="0">
                <a:latin typeface="Arial" charset="0"/>
                <a:cs typeface="Arial" charset="0"/>
              </a:rPr>
              <a:t>- </a:t>
            </a:r>
            <a:r>
              <a:rPr lang="hu-HU" sz="2800" cap="none" dirty="0" err="1" smtClean="0">
                <a:latin typeface="Arial" charset="0"/>
                <a:cs typeface="Arial" charset="0"/>
              </a:rPr>
              <a:t>Hidromorfológiai</a:t>
            </a:r>
            <a:r>
              <a:rPr lang="hu-HU" sz="2800" cap="none" dirty="0" smtClean="0">
                <a:latin typeface="Arial" charset="0"/>
                <a:cs typeface="Arial" charset="0"/>
              </a:rPr>
              <a:t> problémák-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05285" y="1423988"/>
            <a:ext cx="8424167" cy="5216525"/>
          </a:xfrm>
        </p:spPr>
        <p:txBody>
          <a:bodyPr lIns="90000" tIns="46800" rIns="90000" bIns="46800">
            <a:normAutofit fontScale="47500" lnSpcReduction="20000"/>
          </a:bodyPr>
          <a:lstStyle/>
          <a:p>
            <a:pPr marL="0" lvl="1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hu-HU" sz="4000" b="1" u="sng" dirty="0"/>
              <a:t>Jelenleg (VGT2) fennálló problémák</a:t>
            </a:r>
          </a:p>
          <a:p>
            <a:pPr marL="342900" lvl="1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3800" b="1" dirty="0" smtClean="0"/>
              <a:t>A </a:t>
            </a:r>
            <a:r>
              <a:rPr lang="hu-HU" sz="3800" b="1" dirty="0"/>
              <a:t>Rába </a:t>
            </a:r>
            <a:r>
              <a:rPr lang="hu-HU" sz="3800" b="1" dirty="0" smtClean="0"/>
              <a:t>vízszintsüllyedése és annak hatása a </a:t>
            </a:r>
            <a:r>
              <a:rPr lang="hu-HU" sz="3800" b="1" dirty="0"/>
              <a:t>Rába menti területekre (vízpótlás nem megoldott) 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Tx/>
              <a:buChar char="-"/>
            </a:pPr>
            <a:r>
              <a:rPr lang="hu-HU" sz="3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Duna  (fenékszintjének) kis- és középvízszintjének jelentős süllyedése       Mosoni-Duna </a:t>
            </a:r>
            <a:r>
              <a:rPr lang="hu-HU" sz="3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és Rába alsó </a:t>
            </a:r>
            <a:r>
              <a:rPr lang="hu-HU" sz="3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szakaszának mélyülése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Tx/>
              <a:buChar char="-"/>
            </a:pPr>
            <a:r>
              <a:rPr lang="hu-HU" sz="3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 Rábán végrehajtott mederkotrások   	meder mélyülés	 vízszint süllyedés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hu-HU" sz="3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Lassú visszatöltődés	hosszú idejű vízhiányok</a:t>
            </a:r>
            <a:r>
              <a:rPr lang="hu-HU" sz="3800" dirty="0" smtClean="0"/>
              <a:t>   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hu-HU" sz="3800" u="sng" dirty="0" smtClean="0"/>
              <a:t>     </a:t>
            </a:r>
            <a:r>
              <a:rPr lang="hu-HU" sz="4000" u="sng" dirty="0"/>
              <a:t>A Rábaköz területének külső vízpótlása nem </a:t>
            </a:r>
            <a:r>
              <a:rPr lang="hu-HU" sz="4000" u="sng" dirty="0" smtClean="0"/>
              <a:t>megoldott</a:t>
            </a:r>
            <a:r>
              <a:rPr lang="hu-HU" sz="4000" u="sng" dirty="0"/>
              <a:t>!</a:t>
            </a:r>
            <a:r>
              <a:rPr lang="hu-HU" sz="3800" u="sng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hu-HU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Megoldás: A  Rábaköz </a:t>
            </a:r>
            <a:r>
              <a:rPr lang="hu-HU" sz="3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–Tóköz projekt beruházási </a:t>
            </a:r>
            <a:r>
              <a:rPr lang="hu-HU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megvalósulása, illetve a Mosoni-Duna és Rába felőli vízpótlás biztosítása.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hu-HU" sz="17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hu-HU" sz="2900" i="1" dirty="0" smtClean="0"/>
              <a:t>Érintett </a:t>
            </a:r>
            <a:r>
              <a:rPr lang="hu-HU" sz="2900" i="1" dirty="0"/>
              <a:t>vízfolyások: </a:t>
            </a:r>
            <a:r>
              <a:rPr lang="hu-HU" sz="2900" i="1" dirty="0" err="1"/>
              <a:t>Kepés-Lesvári</a:t>
            </a:r>
            <a:r>
              <a:rPr lang="hu-HU" sz="2900" i="1" dirty="0"/>
              <a:t> csatorna, </a:t>
            </a:r>
            <a:r>
              <a:rPr lang="hu-HU" sz="2900" i="1" dirty="0" err="1" smtClean="0"/>
              <a:t>Megág-</a:t>
            </a:r>
            <a:r>
              <a:rPr lang="hu-HU" sz="2900" i="1" dirty="0" err="1"/>
              <a:t>Sárdos-ér-</a:t>
            </a:r>
            <a:r>
              <a:rPr lang="hu-HU" sz="2900" i="1" dirty="0" smtClean="0"/>
              <a:t> </a:t>
            </a:r>
            <a:r>
              <a:rPr lang="hu-HU" sz="2900" i="1" dirty="0"/>
              <a:t>csatornák, </a:t>
            </a:r>
            <a:r>
              <a:rPr lang="hu-HU" sz="2900" i="1" dirty="0" err="1"/>
              <a:t>Szapud-Ószhelyi</a:t>
            </a:r>
            <a:r>
              <a:rPr lang="hu-HU" sz="2900" i="1" dirty="0"/>
              <a:t> csatorna, </a:t>
            </a:r>
            <a:r>
              <a:rPr lang="hu-HU" sz="2900" i="1" dirty="0" err="1"/>
              <a:t>Kerenódűlői</a:t>
            </a:r>
            <a:r>
              <a:rPr lang="hu-HU" sz="2900" i="1" dirty="0"/>
              <a:t> </a:t>
            </a:r>
            <a:r>
              <a:rPr lang="hu-HU" sz="2900" i="1" dirty="0" err="1"/>
              <a:t>csatorna</a:t>
            </a:r>
            <a:r>
              <a:rPr lang="hu-HU" sz="2900" i="1" dirty="0"/>
              <a:t>, Sövényház-Fehértói csatorna, Keszeg-ér, Bősárkány-réti csatorna, Kapuvár-Bősárkányi csatorna, </a:t>
            </a:r>
            <a:r>
              <a:rPr lang="hu-HU" sz="2900" i="1" dirty="0" err="1" smtClean="0"/>
              <a:t>Kölesmajori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csatorna</a:t>
            </a:r>
            <a:r>
              <a:rPr lang="hu-HU" sz="2900" i="1" dirty="0"/>
              <a:t>, Barbacsi csatorna, Buga csatorna, </a:t>
            </a:r>
            <a:r>
              <a:rPr lang="hu-HU" sz="2900" i="1" dirty="0" err="1"/>
              <a:t>Linkó-patak</a:t>
            </a:r>
            <a:endParaRPr lang="hu-HU" sz="2900" i="1" dirty="0"/>
          </a:p>
          <a:p>
            <a:endParaRPr lang="hu-HU" sz="2900" dirty="0"/>
          </a:p>
          <a:p>
            <a:pPr marL="0" indent="0">
              <a:lnSpc>
                <a:spcPct val="70000"/>
              </a:lnSpc>
              <a:spcBef>
                <a:spcPts val="1800"/>
              </a:spcBef>
              <a:buNone/>
            </a:pPr>
            <a:endParaRPr lang="hu-HU" sz="2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8128355" y="2921337"/>
            <a:ext cx="376122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691427" y="3645024"/>
            <a:ext cx="407459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6703691" y="3631451"/>
            <a:ext cx="244602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2733034" y="4077072"/>
            <a:ext cx="48920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4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755608" y="116632"/>
            <a:ext cx="7560808" cy="1008111"/>
          </a:xfrm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u-HU" sz="2800" cap="none" dirty="0" smtClean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800" cap="none" dirty="0" smtClean="0">
                <a:latin typeface="Arial" charset="0"/>
                <a:cs typeface="Arial" charset="0"/>
              </a:rPr>
            </a:br>
            <a:r>
              <a:rPr lang="hu-HU" sz="2800" cap="none" dirty="0" smtClean="0">
                <a:latin typeface="Arial" charset="0"/>
                <a:cs typeface="Arial" charset="0"/>
              </a:rPr>
              <a:t>- </a:t>
            </a:r>
            <a:r>
              <a:rPr lang="hu-HU" sz="2800" cap="none" dirty="0" err="1" smtClean="0">
                <a:latin typeface="Arial" charset="0"/>
                <a:cs typeface="Arial" charset="0"/>
              </a:rPr>
              <a:t>Hidromorfológiai</a:t>
            </a:r>
            <a:r>
              <a:rPr lang="hu-HU" sz="2800" cap="none" dirty="0" smtClean="0">
                <a:latin typeface="Arial" charset="0"/>
                <a:cs typeface="Arial" charset="0"/>
              </a:rPr>
              <a:t> problémák-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9512" y="1420550"/>
            <a:ext cx="8132380" cy="5320818"/>
          </a:xfrm>
        </p:spPr>
        <p:txBody>
          <a:bodyPr lIns="90000" tIns="46800" rIns="90000" bIns="46800">
            <a:normAutofit fontScale="62500" lnSpcReduction="20000"/>
          </a:bodyPr>
          <a:lstStyle/>
          <a:p>
            <a:pPr marL="0" lvl="1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hu-HU" sz="3500" b="1" u="sng" dirty="0" smtClean="0"/>
              <a:t>Jelenleg </a:t>
            </a:r>
            <a:r>
              <a:rPr lang="hu-HU" sz="3500" b="1" u="sng" dirty="0"/>
              <a:t>(VGT2) fennálló problémák</a:t>
            </a:r>
          </a:p>
          <a:p>
            <a:pPr marL="914400" lvl="2" indent="0">
              <a:buNone/>
            </a:pPr>
            <a:endParaRPr lang="hu-HU" sz="1300" b="1" dirty="0"/>
          </a:p>
          <a:p>
            <a:pPr lvl="2"/>
            <a:r>
              <a:rPr lang="hu-HU" sz="2900" b="1" dirty="0" smtClean="0"/>
              <a:t>A </a:t>
            </a:r>
            <a:r>
              <a:rPr lang="hu-HU" sz="2900" b="1" dirty="0"/>
              <a:t>Rába és a </a:t>
            </a:r>
            <a:r>
              <a:rPr lang="hu-HU" sz="2900" b="1" dirty="0" smtClean="0"/>
              <a:t>hullámtéri </a:t>
            </a:r>
            <a:r>
              <a:rPr lang="hu-HU" sz="2900" b="1" dirty="0"/>
              <a:t>holtágak, mélyterületek megfelelő </a:t>
            </a:r>
            <a:r>
              <a:rPr lang="hu-HU" sz="2900" b="1" dirty="0" smtClean="0"/>
              <a:t>kapcsolatának, a hossz- és keresztirányú átjárhatóság hiánya. </a:t>
            </a:r>
          </a:p>
          <a:p>
            <a:pPr marL="914400" lvl="2" indent="0">
              <a:spcBef>
                <a:spcPts val="1800"/>
              </a:spcBef>
              <a:buNone/>
            </a:pPr>
            <a:r>
              <a:rPr lang="hu-HU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 </a:t>
            </a:r>
            <a:r>
              <a:rPr lang="hu-HU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hosszirányú átjárhatóság az ÉDUVIZIG területén megoldódott (</a:t>
            </a:r>
            <a:r>
              <a:rPr lang="hu-HU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nicki</a:t>
            </a:r>
            <a:r>
              <a:rPr lang="hu-HU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duzzasztónál kiépült hallépcső). </a:t>
            </a:r>
          </a:p>
          <a:p>
            <a:pPr lvl="2">
              <a:spcBef>
                <a:spcPts val="1800"/>
              </a:spcBef>
              <a:buFontTx/>
              <a:buChar char="-"/>
            </a:pPr>
            <a:r>
              <a:rPr lang="hu-HU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 főmeder elkülönül a hullámtéri holtágaktól, laposoktól, ami a vízszintsüllyedésre, a feliszapolódásra illetve a középvízi meder, valamint kiszáradó mélyebb fekvésű hullámtéri területek </a:t>
            </a:r>
            <a:r>
              <a:rPr lang="hu-HU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elnövényesedésére</a:t>
            </a:r>
            <a:r>
              <a:rPr lang="hu-HU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vezethető vissza.</a:t>
            </a:r>
          </a:p>
          <a:p>
            <a:pPr lvl="2">
              <a:spcBef>
                <a:spcPts val="1800"/>
              </a:spcBef>
              <a:buFontTx/>
              <a:buChar char="-"/>
            </a:pPr>
            <a:r>
              <a:rPr lang="hu-HU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 keresztirányú átjárhatóságot jelentősen korlátozzák a középvízi meder </a:t>
            </a:r>
            <a:r>
              <a:rPr lang="hu-HU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partélein</a:t>
            </a:r>
            <a:r>
              <a:rPr lang="hu-HU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kialakuló övzátonyok. A folyóhoz kapcsolódó vízfolyásoknál, csatornáknál sem megoldott a szabad átjárhatóság</a:t>
            </a:r>
          </a:p>
          <a:p>
            <a:pPr marL="914400" lvl="2" indent="0">
              <a:buNone/>
            </a:pPr>
            <a:endParaRPr lang="hu-HU" sz="23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hu-HU" sz="2300" dirty="0" smtClean="0">
                <a:solidFill>
                  <a:srgbClr val="FF0000"/>
                </a:solidFill>
              </a:rPr>
              <a:t>Hajtóerő: </a:t>
            </a:r>
            <a:r>
              <a:rPr lang="hu-HU" sz="2300" dirty="0" smtClean="0"/>
              <a:t>Árvízvédelem</a:t>
            </a:r>
            <a:r>
              <a:rPr lang="hu-HU" sz="2300" dirty="0" smtClean="0">
                <a:solidFill>
                  <a:srgbClr val="FF0000"/>
                </a:solidFill>
              </a:rPr>
              <a:t>- Terhelés: </a:t>
            </a:r>
            <a:r>
              <a:rPr lang="hu-HU" sz="2300" dirty="0" smtClean="0"/>
              <a:t>Morfológiai beavatkozások (keresztirányú művek, hosszirányú beavatkozások)  </a:t>
            </a:r>
            <a:r>
              <a:rPr lang="hu-HU" sz="2300" dirty="0" err="1" smtClean="0">
                <a:solidFill>
                  <a:srgbClr val="FF0000"/>
                </a:solidFill>
              </a:rPr>
              <a:t>-Hatás</a:t>
            </a:r>
            <a:r>
              <a:rPr lang="hu-HU" sz="2300" dirty="0" smtClean="0">
                <a:solidFill>
                  <a:srgbClr val="FF0000"/>
                </a:solidFill>
              </a:rPr>
              <a:t>: </a:t>
            </a:r>
            <a:r>
              <a:rPr lang="hu-HU" sz="2300" dirty="0" smtClean="0"/>
              <a:t>Megváltozott élőhelyek</a:t>
            </a:r>
          </a:p>
          <a:p>
            <a:pPr marL="914400" lvl="2" indent="0">
              <a:buNone/>
            </a:pPr>
            <a:endParaRPr lang="hu-HU" sz="23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hu-HU" sz="2600" b="1" dirty="0" smtClean="0">
                <a:solidFill>
                  <a:srgbClr val="FF0000"/>
                </a:solidFill>
              </a:rPr>
              <a:t>Megoldás: a hullámtéri és mentett oldali holtágak  rehabilitációja,illetve a  rendszeres fenntartási munkák elvégzése.</a:t>
            </a:r>
          </a:p>
          <a:p>
            <a:pPr marL="914400" lvl="2" indent="0">
              <a:buNone/>
            </a:pPr>
            <a:endParaRPr lang="hu-HU" sz="1400" i="1" dirty="0" smtClean="0"/>
          </a:p>
          <a:p>
            <a:pPr marL="914400" lvl="2" indent="0">
              <a:buNone/>
            </a:pPr>
            <a:r>
              <a:rPr lang="hu-HU" sz="2100" i="1" dirty="0"/>
              <a:t>Érintett víztestek: Rába torkolatai </a:t>
            </a:r>
            <a:r>
              <a:rPr lang="hu-HU" sz="2100" i="1" dirty="0" smtClean="0"/>
              <a:t>szakasza, Rába Kis-Rábától</a:t>
            </a:r>
            <a:endParaRPr lang="hu-HU" sz="2100" i="1" dirty="0"/>
          </a:p>
        </p:txBody>
      </p:sp>
    </p:spTree>
    <p:extLst>
      <p:ext uri="{BB962C8B-B14F-4D97-AF65-F5344CB8AC3E}">
        <p14:creationId xmlns:p14="http://schemas.microsoft.com/office/powerpoint/2010/main" val="122285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755608" y="116632"/>
            <a:ext cx="7560808" cy="1008111"/>
          </a:xfrm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u-HU" sz="2800" cap="none" dirty="0" smtClean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800" cap="none" dirty="0" smtClean="0">
                <a:latin typeface="Arial" charset="0"/>
                <a:cs typeface="Arial" charset="0"/>
              </a:rPr>
            </a:br>
            <a:r>
              <a:rPr lang="hu-HU" sz="2800" cap="none" dirty="0" smtClean="0">
                <a:latin typeface="Arial" charset="0"/>
                <a:cs typeface="Arial" charset="0"/>
              </a:rPr>
              <a:t>- </a:t>
            </a:r>
            <a:r>
              <a:rPr lang="hu-HU" sz="2800" cap="none" dirty="0" err="1" smtClean="0">
                <a:latin typeface="Arial" charset="0"/>
                <a:cs typeface="Arial" charset="0"/>
              </a:rPr>
              <a:t>Hidromorfológiai</a:t>
            </a:r>
            <a:r>
              <a:rPr lang="hu-HU" sz="2800" cap="none" dirty="0" smtClean="0">
                <a:latin typeface="Arial" charset="0"/>
                <a:cs typeface="Arial" charset="0"/>
              </a:rPr>
              <a:t> problémák-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68313" y="1423988"/>
            <a:ext cx="8424167" cy="5216525"/>
          </a:xfrm>
        </p:spPr>
        <p:txBody>
          <a:bodyPr lIns="90000" tIns="46800" rIns="90000" bIns="46800">
            <a:normAutofit fontScale="70000" lnSpcReduction="20000"/>
          </a:bodyPr>
          <a:lstStyle/>
          <a:p>
            <a:pPr marL="0" lvl="1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hu-HU" b="1" u="sng" dirty="0" smtClean="0"/>
              <a:t>Jelenleg (VGT2-ben) fennálló problémák</a:t>
            </a:r>
          </a:p>
          <a:p>
            <a:pPr marL="342900" lvl="1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600" b="1" dirty="0" smtClean="0"/>
              <a:t>A Duna visszaduzzasztó hatásának eredményeképpen a  Mosoni-Duna árvízszintjének növekedése, valamint </a:t>
            </a:r>
            <a:r>
              <a:rPr lang="hu-HU" sz="2600" b="1" dirty="0"/>
              <a:t>a hullámtéri feltöltődés és az árvízi levezető-képesség romlása emelkedő árvízszinteket </a:t>
            </a:r>
            <a:r>
              <a:rPr lang="hu-HU" sz="2600" b="1" dirty="0" smtClean="0"/>
              <a:t>okoz a </a:t>
            </a:r>
            <a:r>
              <a:rPr lang="hu-HU" sz="2600" b="1" dirty="0"/>
              <a:t>Rába alsó </a:t>
            </a:r>
            <a:r>
              <a:rPr lang="hu-HU" sz="2600" b="1" dirty="0" smtClean="0"/>
              <a:t>szakaszán is , </a:t>
            </a:r>
            <a:r>
              <a:rPr lang="hu-HU" sz="2600" b="1" dirty="0"/>
              <a:t>ami a </a:t>
            </a:r>
            <a:r>
              <a:rPr lang="hu-HU" sz="2600" b="1" dirty="0" smtClean="0"/>
              <a:t> </a:t>
            </a:r>
            <a:r>
              <a:rPr lang="hu-HU" sz="2600" b="1" dirty="0"/>
              <a:t>belvíz-veszélyeztetettséget is növeli. </a:t>
            </a:r>
            <a:endParaRPr lang="hu-HU" sz="2600" b="1" dirty="0" smtClean="0"/>
          </a:p>
          <a:p>
            <a:pPr marL="0" lvl="1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Megoldás:</a:t>
            </a:r>
          </a:p>
          <a:p>
            <a:pPr marL="342900" lvl="1" indent="-342900">
              <a:lnSpc>
                <a:spcPct val="120000"/>
              </a:lnSpc>
              <a:spcBef>
                <a:spcPts val="1800"/>
              </a:spcBef>
            </a:pPr>
            <a:r>
              <a:rPr lang="hu-HU" sz="2000" b="1" dirty="0" smtClean="0">
                <a:solidFill>
                  <a:srgbClr val="FF0000"/>
                </a:solidFill>
              </a:rPr>
              <a:t>A Duna </a:t>
            </a:r>
            <a:r>
              <a:rPr lang="hu-HU" sz="2000" b="1" dirty="0">
                <a:solidFill>
                  <a:srgbClr val="FF0000"/>
                </a:solidFill>
              </a:rPr>
              <a:t>árvíz levezető </a:t>
            </a:r>
            <a:r>
              <a:rPr lang="hu-HU" sz="2000" b="1" dirty="0" smtClean="0">
                <a:solidFill>
                  <a:srgbClr val="FF0000"/>
                </a:solidFill>
              </a:rPr>
              <a:t>képességének javítása a Duna Nagyvízi Mederkezelési Tervében (továbbiakban:NMKT) előirányzott beavatkozásokkal </a:t>
            </a:r>
          </a:p>
          <a:p>
            <a:pPr marL="342900" lvl="1" indent="-342900">
              <a:lnSpc>
                <a:spcPct val="120000"/>
              </a:lnSpc>
              <a:spcBef>
                <a:spcPts val="1800"/>
              </a:spcBef>
            </a:pPr>
            <a:r>
              <a:rPr lang="hu-HU" sz="2000" b="1" dirty="0" smtClean="0">
                <a:solidFill>
                  <a:srgbClr val="FF0000"/>
                </a:solidFill>
              </a:rPr>
              <a:t>A Mosoni-Duna </a:t>
            </a:r>
            <a:r>
              <a:rPr lang="hu-HU" sz="2000" b="1" dirty="0">
                <a:solidFill>
                  <a:srgbClr val="FF0000"/>
                </a:solidFill>
              </a:rPr>
              <a:t>torkolati </a:t>
            </a:r>
            <a:r>
              <a:rPr lang="hu-HU" sz="2000" b="1" dirty="0" smtClean="0">
                <a:solidFill>
                  <a:srgbClr val="FF0000"/>
                </a:solidFill>
              </a:rPr>
              <a:t>szakaszán árvízkapuként </a:t>
            </a:r>
            <a:r>
              <a:rPr lang="hu-HU" sz="2000" b="1" dirty="0">
                <a:solidFill>
                  <a:srgbClr val="FF0000"/>
                </a:solidFill>
              </a:rPr>
              <a:t>megépülő torkolati </a:t>
            </a:r>
            <a:r>
              <a:rPr lang="hu-HU" sz="2000" b="1" dirty="0" smtClean="0">
                <a:solidFill>
                  <a:srgbClr val="FF0000"/>
                </a:solidFill>
              </a:rPr>
              <a:t>zsilippel történő vízszint szabályozás</a:t>
            </a:r>
          </a:p>
          <a:p>
            <a:pPr marL="342900" lvl="1" indent="-342900">
              <a:lnSpc>
                <a:spcPct val="120000"/>
              </a:lnSpc>
              <a:spcBef>
                <a:spcPts val="1800"/>
              </a:spcBef>
            </a:pPr>
            <a:r>
              <a:rPr lang="hu-HU" sz="2000" b="1" dirty="0" smtClean="0">
                <a:solidFill>
                  <a:srgbClr val="FF0000"/>
                </a:solidFill>
              </a:rPr>
              <a:t>A </a:t>
            </a:r>
            <a:r>
              <a:rPr lang="hu-HU" sz="2000" b="1" dirty="0" err="1" smtClean="0">
                <a:solidFill>
                  <a:srgbClr val="FF0000"/>
                </a:solidFill>
              </a:rPr>
              <a:t>NMKT-ben</a:t>
            </a:r>
            <a:r>
              <a:rPr lang="hu-HU" sz="2000" b="1" dirty="0" smtClean="0">
                <a:solidFill>
                  <a:srgbClr val="FF0000"/>
                </a:solidFill>
              </a:rPr>
              <a:t> megfogalmazott intézkedések alapján a Rába árvízi levezető képessége többek között az árvízi levezető sáv rehabilitációjával is javítható lenne, az elsődleges levezetési sávok biztosításával. Egyes helyeken a szűkületek miatt a töltés áthelyezése is szükségessé válhat. Répcelak és Csánig térségében lévő közúti és vasúti híd átépítése is indokolt.</a:t>
            </a:r>
          </a:p>
          <a:p>
            <a:pPr marL="0" lvl="1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hu-HU" sz="2000" i="1" dirty="0" smtClean="0"/>
              <a:t>Érintett víztest: Rába torkolati szakasza, Rába Kis-Rábától</a:t>
            </a:r>
            <a:endParaRPr lang="hu-HU" sz="2000" i="1" dirty="0"/>
          </a:p>
        </p:txBody>
      </p:sp>
    </p:spTree>
    <p:extLst>
      <p:ext uri="{BB962C8B-B14F-4D97-AF65-F5344CB8AC3E}">
        <p14:creationId xmlns:p14="http://schemas.microsoft.com/office/powerpoint/2010/main" val="152382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755608" y="116632"/>
            <a:ext cx="7560808" cy="1008111"/>
          </a:xfrm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u-HU" sz="2800" cap="none" dirty="0" smtClean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800" cap="none" dirty="0" smtClean="0">
                <a:latin typeface="Arial" charset="0"/>
                <a:cs typeface="Arial" charset="0"/>
              </a:rPr>
            </a:br>
            <a:r>
              <a:rPr lang="hu-HU" sz="2800" cap="none" dirty="0" smtClean="0">
                <a:latin typeface="Arial" charset="0"/>
                <a:cs typeface="Arial" charset="0"/>
              </a:rPr>
              <a:t>- </a:t>
            </a:r>
            <a:r>
              <a:rPr lang="hu-HU" sz="2800" cap="none" dirty="0" err="1" smtClean="0">
                <a:latin typeface="Arial" charset="0"/>
                <a:cs typeface="Arial" charset="0"/>
              </a:rPr>
              <a:t>Hidromorfológiai</a:t>
            </a:r>
            <a:r>
              <a:rPr lang="hu-HU" sz="2800" cap="none" dirty="0" smtClean="0">
                <a:latin typeface="Arial" charset="0"/>
                <a:cs typeface="Arial" charset="0"/>
              </a:rPr>
              <a:t> problémák-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23528" y="1622013"/>
            <a:ext cx="8424167" cy="5216525"/>
          </a:xfrm>
        </p:spPr>
        <p:txBody>
          <a:bodyPr lIns="90000" tIns="46800" rIns="90000" bIns="46800">
            <a:normAutofit/>
          </a:bodyPr>
          <a:lstStyle/>
          <a:p>
            <a:pPr marL="0" lvl="1" indent="0">
              <a:buNone/>
            </a:pPr>
            <a:r>
              <a:rPr lang="hu-HU" sz="2400" b="1" u="sng" dirty="0" smtClean="0"/>
              <a:t>Jelenleg </a:t>
            </a:r>
            <a:r>
              <a:rPr lang="hu-HU" sz="2400" b="1" u="sng" dirty="0"/>
              <a:t>(VGT2) fennálló </a:t>
            </a:r>
            <a:r>
              <a:rPr lang="hu-HU" sz="2400" b="1" u="sng" dirty="0" smtClean="0"/>
              <a:t>problémák</a:t>
            </a:r>
          </a:p>
          <a:p>
            <a:pPr marL="0" lvl="1" indent="0">
              <a:buNone/>
            </a:pPr>
            <a:endParaRPr lang="hu-HU" sz="1100" b="1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Répce-árapasztó árvízi </a:t>
            </a:r>
            <a:r>
              <a:rPr lang="hu-HU" sz="2000" b="1" dirty="0" smtClean="0"/>
              <a:t>levezető képessége </a:t>
            </a:r>
            <a:r>
              <a:rPr lang="hu-HU" sz="2000" b="1" dirty="0"/>
              <a:t>jelentősen leromlott. Az árvízvédelmi védvonalak jelenlegi kiépítettsége, műszaki állapota nem ad elvárható szintű </a:t>
            </a:r>
            <a:r>
              <a:rPr lang="hu-HU" sz="2000" b="1" dirty="0" smtClean="0"/>
              <a:t>biztonságot</a:t>
            </a:r>
          </a:p>
          <a:p>
            <a:pPr marL="0" lvl="1" indent="0">
              <a:buNone/>
            </a:pPr>
            <a:endParaRPr lang="hu-HU" sz="1600" b="1" dirty="0"/>
          </a:p>
          <a:p>
            <a:r>
              <a:rPr lang="hu-H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Az árhullámok  a hullámtér iszappal történő feltöltődését eredményezték</a:t>
            </a:r>
          </a:p>
          <a:p>
            <a:r>
              <a:rPr lang="hu-H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Legutóbbi árhullámok vízszintrögzítése, </a:t>
            </a:r>
            <a:r>
              <a:rPr lang="hu-HU" sz="1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vízhozammérések</a:t>
            </a:r>
            <a:r>
              <a:rPr lang="hu-HU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- Árvízi levezető képesség romlása</a:t>
            </a:r>
          </a:p>
          <a:p>
            <a:pPr marL="0" indent="0">
              <a:buNone/>
            </a:pPr>
            <a:endParaRPr lang="hu-HU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Megoldás: pl. a Répce-árapasztó meder keresztszelvényének bővítése, visszaállítása az eredeti állapotra </a:t>
            </a:r>
            <a:endParaRPr lang="hu-HU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1" indent="0">
              <a:lnSpc>
                <a:spcPct val="70000"/>
              </a:lnSpc>
              <a:spcBef>
                <a:spcPts val="1800"/>
              </a:spcBef>
              <a:buNone/>
            </a:pPr>
            <a:r>
              <a:rPr lang="hu-HU" sz="2000" i="1" dirty="0"/>
              <a:t>Érintett víztest: </a:t>
            </a:r>
            <a:r>
              <a:rPr lang="hu-HU" sz="2000" i="1" dirty="0" smtClean="0"/>
              <a:t>Répce-árapasztó</a:t>
            </a:r>
            <a:endParaRPr lang="hu-HU" sz="2000" i="1" dirty="0"/>
          </a:p>
          <a:p>
            <a:pPr marL="0" indent="0">
              <a:lnSpc>
                <a:spcPct val="70000"/>
              </a:lnSpc>
              <a:spcBef>
                <a:spcPts val="1800"/>
              </a:spcBef>
              <a:buNone/>
            </a:pPr>
            <a:endParaRPr lang="hu-HU" sz="22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6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8424936" cy="4941168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tóval kapcsolatos vízgazdálkodási, vízminőség-védelmi és feltöltődési kérdések egymással szoros kölcsönhatásban vannak.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közvélemény kritikusan szemléli a Fertő-tóból történő vízeresztést, viszont elnézően viszonyul a vízpótlás gondolatához, ami természetvédelmi és vízminőségi szempontból egyaránt jelentős beavatkozásnak tekinthető.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Jelentős problémát a tó természetes elöregedési folyamataival járó jelenségek </a:t>
            </a:r>
            <a:r>
              <a:rPr lang="hu-HU" dirty="0" smtClean="0"/>
              <a:t>okoznak.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tó mai képére, de különösen a magyar tórészre a nagymértékű feltöltődés és </a:t>
            </a:r>
            <a:r>
              <a:rPr lang="hu-HU" dirty="0" err="1"/>
              <a:t>elnádasodás</a:t>
            </a:r>
            <a:r>
              <a:rPr lang="hu-HU" dirty="0"/>
              <a:t> </a:t>
            </a:r>
            <a:r>
              <a:rPr lang="hu-HU" dirty="0" smtClean="0"/>
              <a:t>jellemző, melynek fő okozója az uralkodó </a:t>
            </a:r>
            <a:r>
              <a:rPr lang="hu-HU" dirty="0" err="1" smtClean="0"/>
              <a:t>É-ÉNY-i</a:t>
            </a:r>
            <a:r>
              <a:rPr lang="hu-HU" dirty="0" smtClean="0"/>
              <a:t> széljárás, mely a felkavart iszapot a magyar, déli tórészbe rakja le.  </a:t>
            </a:r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nádasok szerepe a tó élete szempontjából jelentős. A jó minőségű nádasok javítják a tó vízminőségét, a javuló vízminőség kedvezően hat a nádasok állapotára. Az elöregedett, a tó területéről ki nem került nádanyag halmozódó szerves anyagai gyorsítják a tó feltöltődési folyamatát. A feltöltődés természetes folyamat, megfordítására tavi méreteket tekintve nincs lehetőség, helyi szintű mérséklése viszont lehetséges</a:t>
            </a:r>
            <a:r>
              <a:rPr lang="hu-HU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Fertő-tó nádgazdálkodása kiemelkedő szerepet képvisel a tó </a:t>
            </a:r>
            <a:r>
              <a:rPr lang="hu-HU" dirty="0" smtClean="0"/>
              <a:t>életében. </a:t>
            </a:r>
            <a:r>
              <a:rPr lang="hu-HU" dirty="0"/>
              <a:t>A csatornapartokon kialakult összefüggő depóniák akadályozzák a nádas vizének mozgását</a:t>
            </a:r>
            <a:r>
              <a:rPr lang="hu-HU" dirty="0" smtClean="0"/>
              <a:t>. </a:t>
            </a:r>
            <a:r>
              <a:rPr lang="hu-HU" dirty="0"/>
              <a:t>A nádparcellákon belül a csatornahálózat feliszapolódott, a parcellák frissvíz </a:t>
            </a:r>
            <a:r>
              <a:rPr lang="hu-HU" dirty="0" smtClean="0"/>
              <a:t>pótlása korlátozott </a:t>
            </a:r>
            <a:r>
              <a:rPr lang="hu-HU" dirty="0"/>
              <a:t>mértékű. A vízelvezetésben csak az un. főcsatornák vesznek közvetlenül részt, ami viszont hozzájárul a tó nyíltvizének terhelésnöveléséhez, rontva ezzel a nádövezet szűrő, vízvédelmi funkcióját 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Jelenleg folyamatban van a Fertő tó nádas övében lévő csatornahálózat felújítása 76 km-nyi csatornaszakasz bevonásával. E projekt eredményeként várható lesz a nádas öv jobb vízellátottsága és ezáltal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friss,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oxigéndús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vízzel való ellátottsága is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Jelenleg a kivitelezési munkák elkészültek, a telekrendezési munkák vannak még hátra.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Fertő nádaratási joga visszakerült az </a:t>
            </a:r>
            <a:r>
              <a:rPr lang="hu-H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ÉDUVIZIG-hez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így a annak problémája is megoldódni látszik.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8228467" cy="1008112"/>
          </a:xfrm>
        </p:spPr>
        <p:txBody>
          <a:bodyPr>
            <a:normAutofit/>
          </a:bodyPr>
          <a:lstStyle/>
          <a:p>
            <a:pPr algn="ctr"/>
            <a:r>
              <a:rPr lang="hu-HU" sz="2000" cap="none" dirty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000" cap="none" dirty="0">
                <a:latin typeface="Arial" charset="0"/>
                <a:cs typeface="Arial" charset="0"/>
              </a:rPr>
            </a:br>
            <a:r>
              <a:rPr lang="hu-HU" sz="2000" cap="none" dirty="0">
                <a:latin typeface="Arial" charset="0"/>
                <a:cs typeface="Arial" charset="0"/>
              </a:rPr>
              <a:t>- </a:t>
            </a:r>
            <a:r>
              <a:rPr lang="hu-HU" sz="2000" cap="none" dirty="0" smtClean="0">
                <a:latin typeface="Arial" charset="0"/>
                <a:cs typeface="Arial" charset="0"/>
              </a:rPr>
              <a:t>Vízminőséggel és természetvédelemmel kapcsolatos problémák-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496" y="126876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smtClean="0"/>
              <a:t>Megoldás alatt lévő probléma a térségben: </a:t>
            </a:r>
          </a:p>
          <a:p>
            <a:pPr algn="ctr"/>
            <a:r>
              <a:rPr lang="hu-HU" b="1" dirty="0" smtClean="0"/>
              <a:t>Fertő-tó vízgazdálkodásának változása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376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8280920" cy="468052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600" dirty="0"/>
              <a:t>Kettős probléma (időszakos- és kisvízfolyások esetében):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400" dirty="0"/>
              <a:t>Nem kívánatos mederelfajulások okozása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hu-HU" sz="1400" dirty="0"/>
              <a:t>A tisztított szennyvíz, különösen ha a kibocsátó telep nem rendelkezik III. fokozattal, jelentős növényi tápanyagterhelést adhat a kisvízfolyásnak, mely vegetációs időben a mederbeli növényzet túlburjánzását okozza.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 smtClean="0"/>
              <a:t>Keszeg-ér: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400" dirty="0" smtClean="0"/>
              <a:t>Csornai szennyvíztisztító bevezetése alatt folyamatos iszapolódás figyelhető meg.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400" dirty="0" smtClean="0"/>
              <a:t>Gyakori, halpusztulással járó </a:t>
            </a:r>
            <a:r>
              <a:rPr lang="hu-HU" sz="1400" dirty="0" err="1" smtClean="0"/>
              <a:t>vízminőségromlás</a:t>
            </a:r>
            <a:r>
              <a:rPr lang="hu-HU" sz="1400" dirty="0" smtClean="0"/>
              <a:t> jelentkezik.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400" dirty="0" smtClean="0"/>
              <a:t>Gyakorlat: </a:t>
            </a:r>
            <a:r>
              <a:rPr lang="hu-HU" sz="1400" dirty="0" err="1" smtClean="0"/>
              <a:t>higítóvíz</a:t>
            </a:r>
            <a:r>
              <a:rPr lang="hu-HU" sz="1400" dirty="0" smtClean="0"/>
              <a:t> biztosításával frissíthető a vízkészlet, javíthatóak az áramlási viszonyok.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8228467" cy="1008112"/>
          </a:xfrm>
        </p:spPr>
        <p:txBody>
          <a:bodyPr>
            <a:normAutofit/>
          </a:bodyPr>
          <a:lstStyle/>
          <a:p>
            <a:pPr algn="ctr"/>
            <a:r>
              <a:rPr lang="hu-HU" sz="2000" cap="none" dirty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000" cap="none" dirty="0">
                <a:latin typeface="Arial" charset="0"/>
                <a:cs typeface="Arial" charset="0"/>
              </a:rPr>
            </a:br>
            <a:r>
              <a:rPr lang="hu-HU" sz="2000" cap="none" dirty="0">
                <a:latin typeface="Arial" charset="0"/>
                <a:cs typeface="Arial" charset="0"/>
              </a:rPr>
              <a:t>- </a:t>
            </a:r>
            <a:r>
              <a:rPr lang="hu-HU" sz="2000" cap="none" dirty="0" smtClean="0">
                <a:latin typeface="Arial" charset="0"/>
                <a:cs typeface="Arial" charset="0"/>
              </a:rPr>
              <a:t>Vízminőséggel és természetvédelemmel kapcsolatos problémák-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585" y="124138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smtClean="0"/>
              <a:t>Jelenleg a VGT2-ben továbbra is megjelenő probléma: </a:t>
            </a:r>
          </a:p>
          <a:p>
            <a:pPr algn="ctr"/>
            <a:r>
              <a:rPr lang="hu-HU" b="1" dirty="0" smtClean="0"/>
              <a:t>Vízfolyások szennyvíz terhelése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2331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47675" y="296863"/>
            <a:ext cx="8308975" cy="433387"/>
          </a:xfrm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altLang="hu-HU" sz="3200" cap="none" dirty="0" smtClean="0">
                <a:latin typeface="Arial" charset="0"/>
                <a:cs typeface="Arial" charset="0"/>
              </a:rPr>
              <a:t>Tartalom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8505825" cy="4999037"/>
          </a:xfrm>
        </p:spPr>
        <p:txBody>
          <a:bodyPr lIns="90000" tIns="46800" rIns="90000" bIns="46800"/>
          <a:lstStyle/>
          <a:p>
            <a:pPr algn="just" defTabSz="457200"/>
            <a:r>
              <a:rPr lang="hu-HU" altLang="hu-HU" dirty="0" smtClean="0">
                <a:latin typeface="Arial" charset="0"/>
                <a:cs typeface="Arial" charset="0"/>
              </a:rPr>
              <a:t>Jelentős vízgazdálkodási problémák</a:t>
            </a:r>
          </a:p>
          <a:p>
            <a:pPr marL="0" indent="0" algn="just" defTabSz="457200">
              <a:lnSpc>
                <a:spcPct val="150000"/>
              </a:lnSpc>
              <a:buNone/>
            </a:pPr>
            <a:endParaRPr lang="hu-HU" altLang="hu-HU" sz="1400" dirty="0" smtClean="0">
              <a:latin typeface="Arial" charset="0"/>
              <a:cs typeface="Arial" charset="0"/>
            </a:endParaRPr>
          </a:p>
          <a:p>
            <a:pPr lvl="1" algn="just" defTabSz="457200">
              <a:lnSpc>
                <a:spcPct val="150000"/>
              </a:lnSpc>
              <a:buFont typeface="Wingdings" pitchFamily="2" charset="2"/>
              <a:buChar char="Ø"/>
            </a:pPr>
            <a:r>
              <a:rPr lang="hu-HU" altLang="hu-HU" sz="2400" dirty="0" err="1" smtClean="0">
                <a:latin typeface="Arial" charset="0"/>
                <a:cs typeface="Arial" charset="0"/>
              </a:rPr>
              <a:t>Hidromorfológiai</a:t>
            </a:r>
            <a:r>
              <a:rPr lang="hu-HU" altLang="hu-HU" sz="2400" dirty="0" smtClean="0">
                <a:latin typeface="Arial" charset="0"/>
                <a:cs typeface="Arial" charset="0"/>
              </a:rPr>
              <a:t> problémák (Dénesné Érseki </a:t>
            </a:r>
            <a:r>
              <a:rPr lang="hu-HU" altLang="hu-HU" sz="2400" dirty="0">
                <a:latin typeface="Arial" charset="0"/>
                <a:cs typeface="Arial" charset="0"/>
              </a:rPr>
              <a:t>G</a:t>
            </a:r>
            <a:r>
              <a:rPr lang="hu-HU" altLang="hu-HU" sz="2400" dirty="0" smtClean="0">
                <a:latin typeface="Arial" charset="0"/>
                <a:cs typeface="Arial" charset="0"/>
              </a:rPr>
              <a:t>abriella)</a:t>
            </a:r>
          </a:p>
          <a:p>
            <a:pPr lvl="1" algn="just" defTabSz="457200">
              <a:lnSpc>
                <a:spcPct val="150000"/>
              </a:lnSpc>
              <a:buFont typeface="Wingdings" pitchFamily="2" charset="2"/>
              <a:buChar char="Ø"/>
            </a:pPr>
            <a:r>
              <a:rPr lang="hu-HU" altLang="hu-HU" sz="2400" dirty="0" smtClean="0">
                <a:latin typeface="Arial" charset="0"/>
                <a:cs typeface="Arial" charset="0"/>
              </a:rPr>
              <a:t>Vízminőséggel és természetvédelemmel kapcsolatos problémák (Nagy Anna)</a:t>
            </a:r>
          </a:p>
        </p:txBody>
      </p:sp>
    </p:spTree>
    <p:extLst>
      <p:ext uri="{BB962C8B-B14F-4D97-AF65-F5344CB8AC3E}">
        <p14:creationId xmlns:p14="http://schemas.microsoft.com/office/powerpoint/2010/main" val="82046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3" y="1916832"/>
            <a:ext cx="8779064" cy="468052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Jelentős és fontos szennyvízbevezetések/szennyvíztisztítók a területen: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Fontos:				Jelentős:			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8228467" cy="1008112"/>
          </a:xfrm>
        </p:spPr>
        <p:txBody>
          <a:bodyPr>
            <a:normAutofit/>
          </a:bodyPr>
          <a:lstStyle/>
          <a:p>
            <a:pPr algn="ctr"/>
            <a:r>
              <a:rPr lang="hu-HU" sz="2000" cap="none" dirty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000" cap="none" dirty="0">
                <a:latin typeface="Arial" charset="0"/>
                <a:cs typeface="Arial" charset="0"/>
              </a:rPr>
            </a:br>
            <a:r>
              <a:rPr lang="hu-HU" sz="2000" cap="none" dirty="0">
                <a:latin typeface="Arial" charset="0"/>
                <a:cs typeface="Arial" charset="0"/>
              </a:rPr>
              <a:t>- </a:t>
            </a:r>
            <a:r>
              <a:rPr lang="hu-HU" sz="2000" cap="none" dirty="0" smtClean="0">
                <a:latin typeface="Arial" charset="0"/>
                <a:cs typeface="Arial" charset="0"/>
              </a:rPr>
              <a:t>Vízminőséggel és természetvédelemmel kapcsolatos problémák-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585" y="124138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smtClean="0"/>
              <a:t>Jelenleg a VGT2-ben továbbra is megjelenő probléma: </a:t>
            </a:r>
          </a:p>
          <a:p>
            <a:pPr algn="ctr"/>
            <a:r>
              <a:rPr lang="hu-HU" b="1" dirty="0" smtClean="0"/>
              <a:t>Vízfolyások szennyvíz terhelése</a:t>
            </a:r>
            <a:endParaRPr lang="hu-HU" b="1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75185"/>
              </p:ext>
            </p:extLst>
          </p:nvPr>
        </p:nvGraphicFramePr>
        <p:xfrm>
          <a:off x="827584" y="2492896"/>
          <a:ext cx="3816424" cy="28721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08212"/>
                <a:gridCol w="1908212"/>
              </a:tblGrid>
              <a:tr h="172819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Szennyvíztisztító</a:t>
                      </a:r>
                      <a:r>
                        <a:rPr lang="hu-HU" sz="1000" baseline="0" dirty="0" smtClean="0"/>
                        <a:t> telep helye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Érintett vízfolyás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Csorna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Keszeg-ér alsó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Fertőendréd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Ikva-alsó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Lövő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Kardos-ér</a:t>
                      </a:r>
                      <a:r>
                        <a:rPr lang="hu-HU" sz="1000" baseline="0" dirty="0" smtClean="0"/>
                        <a:t> felső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Répcelak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Répce-árapasztó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Röjtökmuzsaj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Ikva-középső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Jánossomorja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Lébény-Hanyi</a:t>
                      </a:r>
                      <a:r>
                        <a:rPr lang="hu-HU" sz="1000" dirty="0" smtClean="0"/>
                        <a:t> csatornák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Kapuvár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Kis-Rába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Csepreg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Répce-felső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Chernelházadamonya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Répce-felső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Bük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Répce-felső</a:t>
                      </a:r>
                      <a:endParaRPr lang="hu-H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34664"/>
              </p:ext>
            </p:extLst>
          </p:nvPr>
        </p:nvGraphicFramePr>
        <p:xfrm>
          <a:off x="4788024" y="2492896"/>
          <a:ext cx="3816424" cy="10323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08212"/>
                <a:gridCol w="1908212"/>
              </a:tblGrid>
              <a:tr h="172819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Szennyvíztisztító</a:t>
                      </a:r>
                      <a:r>
                        <a:rPr lang="hu-HU" sz="1000" baseline="0" dirty="0" smtClean="0"/>
                        <a:t> telep helye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Érintett víztest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Sopron-Balf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Fertő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Nagycenk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Ikva-középső</a:t>
                      </a:r>
                      <a:endParaRPr lang="hu-HU" sz="1000" dirty="0"/>
                    </a:p>
                  </a:txBody>
                  <a:tcPr/>
                </a:tc>
              </a:tr>
              <a:tr h="26282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Sopron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Ikva-felső és</a:t>
                      </a:r>
                      <a:r>
                        <a:rPr lang="hu-HU" sz="1000" baseline="0" dirty="0" smtClean="0"/>
                        <a:t> Sós-patak</a:t>
                      </a:r>
                      <a:endParaRPr lang="hu-H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43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8424936" cy="468052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Kettős probléma (időszakos- és kisvízfolyások esetében):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 kívánatos mederelfajulások okozása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tisztított szennyvíz, különösen ha a kibocsátó telep nem rendelkezik III. fokozattal, jelentős növényi tápanyagterhelést adhat a kisvízfolyásnak, mely vegetációs időben a mederbeli növényzet túlburjánzását okozza.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Keszeg-ér: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Csornai szennyvíztisztító bevezetése alatt folyamatos iszapolódás figyelhető meg.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Gyakori, halpusztulással járó </a:t>
            </a:r>
            <a:r>
              <a:rPr lang="hu-HU" dirty="0" err="1" smtClean="0"/>
              <a:t>vízminőségromlás</a:t>
            </a:r>
            <a:r>
              <a:rPr lang="hu-HU" dirty="0" smtClean="0"/>
              <a:t> jelentkezik.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Gyakorlat: </a:t>
            </a:r>
            <a:r>
              <a:rPr lang="hu-HU" dirty="0" err="1" smtClean="0"/>
              <a:t>higítóvíz</a:t>
            </a:r>
            <a:r>
              <a:rPr lang="hu-HU" dirty="0" smtClean="0"/>
              <a:t> biztosításával frissíthető a vízkészlet, javíthatóak az áramlási viszonyok.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8228467" cy="1008112"/>
          </a:xfrm>
        </p:spPr>
        <p:txBody>
          <a:bodyPr>
            <a:normAutofit/>
          </a:bodyPr>
          <a:lstStyle/>
          <a:p>
            <a:pPr algn="ctr"/>
            <a:r>
              <a:rPr lang="hu-HU" sz="2000" cap="none" dirty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000" cap="none" dirty="0">
                <a:latin typeface="Arial" charset="0"/>
                <a:cs typeface="Arial" charset="0"/>
              </a:rPr>
            </a:br>
            <a:r>
              <a:rPr lang="hu-HU" sz="2000" cap="none" dirty="0">
                <a:latin typeface="Arial" charset="0"/>
                <a:cs typeface="Arial" charset="0"/>
              </a:rPr>
              <a:t>- </a:t>
            </a:r>
            <a:r>
              <a:rPr lang="hu-HU" sz="2000" cap="none" dirty="0" smtClean="0">
                <a:latin typeface="Arial" charset="0"/>
                <a:cs typeface="Arial" charset="0"/>
              </a:rPr>
              <a:t>Vízminőséggel és természetvédelemmel kapcsolatos problémák-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585" y="124138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smtClean="0"/>
              <a:t>Jelenleg a VGT2-ben továbbra is megjelenő probléma: </a:t>
            </a:r>
          </a:p>
          <a:p>
            <a:pPr algn="ctr"/>
            <a:r>
              <a:rPr lang="hu-HU" b="1" dirty="0" smtClean="0"/>
              <a:t>Vízfolyások szennyvíz terhelése</a:t>
            </a:r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11820" r="2816" b="4072"/>
          <a:stretch/>
        </p:blipFill>
        <p:spPr>
          <a:xfrm>
            <a:off x="385709" y="1222888"/>
            <a:ext cx="8549197" cy="54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0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916926"/>
            <a:ext cx="3168352" cy="4752434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u-HU" sz="1600" u="sng" dirty="0" smtClean="0"/>
              <a:t>Területhasználat:</a:t>
            </a:r>
            <a:r>
              <a:rPr lang="hu-HU" sz="1600" dirty="0" smtClean="0"/>
              <a:t> </a:t>
            </a:r>
            <a:r>
              <a:rPr lang="hu-HU" sz="1600" dirty="0"/>
              <a:t>szántó és a vegyes mezőgazdasági művelésű területek aránya nagyobb, mint 50%. </a:t>
            </a:r>
            <a:endParaRPr lang="hu-H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1600" b="1" dirty="0" smtClean="0"/>
              <a:t>Probléma:</a:t>
            </a:r>
            <a:r>
              <a:rPr lang="hu-HU" sz="1600" dirty="0" smtClean="0"/>
              <a:t> diffúz tápanyag és </a:t>
            </a:r>
            <a:r>
              <a:rPr lang="hu-HU" sz="1600" dirty="0" err="1" smtClean="0"/>
              <a:t>szervesanyag</a:t>
            </a:r>
            <a:r>
              <a:rPr lang="hu-HU" sz="1600" dirty="0" smtClean="0"/>
              <a:t> terhelés főleg a kisvízfolyások mentén, bemosódás az erózió-érzékeny területeken.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1600" b="1" dirty="0" smtClean="0"/>
              <a:t>Oka:</a:t>
            </a:r>
            <a:r>
              <a:rPr lang="hu-HU" sz="1600" dirty="0" smtClean="0"/>
              <a:t> nem megfelelően kialakított védősávok, vagy azok teljes hiánya; </a:t>
            </a:r>
            <a:r>
              <a:rPr lang="hu-HU" sz="1600" dirty="0" err="1" smtClean="0"/>
              <a:t>mederélig</a:t>
            </a:r>
            <a:r>
              <a:rPr lang="hu-HU" sz="1600" dirty="0" smtClean="0"/>
              <a:t> történő művelés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1600" b="1" dirty="0" smtClean="0"/>
              <a:t>Megoldás:</a:t>
            </a:r>
            <a:r>
              <a:rPr lang="hu-HU" sz="1600" dirty="0" smtClean="0"/>
              <a:t> jó mezőgazdasági gyakorlat, vízvédelmi </a:t>
            </a:r>
            <a:r>
              <a:rPr lang="hu-HU" sz="1600" dirty="0" err="1" smtClean="0"/>
              <a:t>puffersávok</a:t>
            </a:r>
            <a:r>
              <a:rPr lang="hu-HU" sz="1600" dirty="0" smtClean="0"/>
              <a:t> kialakítása, érzékeny területeken megfelelő művelési ág és mód váltása.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hu-HU" sz="14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8228467" cy="1008112"/>
          </a:xfrm>
        </p:spPr>
        <p:txBody>
          <a:bodyPr>
            <a:normAutofit/>
          </a:bodyPr>
          <a:lstStyle/>
          <a:p>
            <a:pPr algn="ctr"/>
            <a:r>
              <a:rPr lang="hu-HU" sz="2000" cap="none" dirty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000" cap="none" dirty="0">
                <a:latin typeface="Arial" charset="0"/>
                <a:cs typeface="Arial" charset="0"/>
              </a:rPr>
            </a:br>
            <a:r>
              <a:rPr lang="hu-HU" sz="2000" cap="none" dirty="0">
                <a:latin typeface="Arial" charset="0"/>
                <a:cs typeface="Arial" charset="0"/>
              </a:rPr>
              <a:t>- </a:t>
            </a:r>
            <a:r>
              <a:rPr lang="hu-HU" sz="2000" cap="none" dirty="0" smtClean="0">
                <a:latin typeface="Arial" charset="0"/>
                <a:cs typeface="Arial" charset="0"/>
              </a:rPr>
              <a:t>Vízminőséggel és természetvédelemmel kapcsolatos problémák-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585" y="124138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smtClean="0"/>
              <a:t>Jelenleg a VGT2-ben továbbra is megjelenő probléma: </a:t>
            </a:r>
          </a:p>
          <a:p>
            <a:pPr algn="ctr"/>
            <a:r>
              <a:rPr lang="hu-HU" b="1" dirty="0" smtClean="0"/>
              <a:t>Mezőgazdasági eredetű diffúz terhelések</a:t>
            </a:r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12371" r="2028" b="3384"/>
          <a:stretch/>
        </p:blipFill>
        <p:spPr>
          <a:xfrm>
            <a:off x="3471007" y="2000058"/>
            <a:ext cx="5672993" cy="35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95536" y="2164710"/>
            <a:ext cx="8280920" cy="4693290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u-HU" sz="1600" dirty="0"/>
              <a:t>A múlt század végén a mezőgazdasági területek növelése érdekében kerültek kiépítésre a hansági belvízelvezető rendszerek. </a:t>
            </a:r>
            <a:r>
              <a:rPr lang="hu-HU" sz="1600" dirty="0" smtClean="0"/>
              <a:t>Az </a:t>
            </a:r>
            <a:r>
              <a:rPr lang="hu-HU" sz="1600" dirty="0"/>
              <a:t>utóbbi években azonban a mezőgazdasági igények háttérbe szorulásával felértékelődött a vízminőség </a:t>
            </a:r>
            <a:r>
              <a:rPr lang="hu-HU" sz="1600" dirty="0" smtClean="0"/>
              <a:t>védelmének és a </a:t>
            </a:r>
            <a:r>
              <a:rPr lang="hu-HU" sz="1600" dirty="0"/>
              <a:t>természetes élővilág </a:t>
            </a:r>
            <a:r>
              <a:rPr lang="hu-HU" sz="1600" dirty="0" smtClean="0"/>
              <a:t>megóvásának a </a:t>
            </a:r>
            <a:r>
              <a:rPr lang="hu-HU" sz="1600" dirty="0"/>
              <a:t>jelentősége. </a:t>
            </a:r>
            <a:endParaRPr lang="hu-H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/>
              <a:t>természetvédelem a vízgazdálkodással szemben új követelményeket támasztott. A védetté vált vizes élőhelyeken, illetve élőhely rekonstrukciók területén megjelent az állat- és növényvilág számára nélkülözhetetlen élővíz </a:t>
            </a:r>
            <a:r>
              <a:rPr lang="hu-HU" sz="1600" dirty="0" smtClean="0"/>
              <a:t>víz­visszatartásának igénye</a:t>
            </a:r>
            <a:r>
              <a:rPr lang="hu-HU" sz="1600" dirty="0"/>
              <a:t>. </a:t>
            </a:r>
            <a:endParaRPr lang="hu-H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/>
              <a:t>mezőgazdasági ágazat a vízgazdálkodással szemben támasztott </a:t>
            </a:r>
            <a:r>
              <a:rPr lang="hu-HU" sz="1600" dirty="0" err="1"/>
              <a:t>belvízelvezetési</a:t>
            </a:r>
            <a:r>
              <a:rPr lang="hu-HU" sz="1600" dirty="0"/>
              <a:t> követelménye ellentétbe került a természetvédelmi ágazat vízvisszatartási követelményével</a:t>
            </a:r>
            <a:r>
              <a:rPr lang="hu-HU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1600" dirty="0"/>
              <a:t>01.15. számú Kapuvár-Hansági belvízvédelmi szakasz Szegedi belvízi </a:t>
            </a:r>
            <a:r>
              <a:rPr lang="hu-HU" sz="1600" dirty="0" err="1" smtClean="0"/>
              <a:t>öblözete</a:t>
            </a:r>
            <a:r>
              <a:rPr lang="hu-HU" sz="1600" dirty="0" smtClean="0"/>
              <a:t>: ezek </a:t>
            </a:r>
            <a:r>
              <a:rPr lang="hu-HU" sz="1600" dirty="0"/>
              <a:t>a vízgazdálkodási ellentétek jól megfigyelhetőek </a:t>
            </a:r>
            <a:r>
              <a:rPr lang="hu-HU" sz="1600" dirty="0" smtClean="0"/>
              <a:t>ezen a területen. </a:t>
            </a:r>
            <a:r>
              <a:rPr lang="hu-HU" sz="1600" dirty="0"/>
              <a:t>Az </a:t>
            </a:r>
            <a:r>
              <a:rPr lang="hu-HU" sz="1600" dirty="0" err="1"/>
              <a:t>öblözetben</a:t>
            </a:r>
            <a:r>
              <a:rPr lang="hu-HU" sz="1600" dirty="0"/>
              <a:t> a belvizeket a Szegedi-csatorna gyűjti össze. A csatorna felső és alsó szakasza menti mezőgazdasági területek közé ékelődtek be a – csatorna középső szakasza mentén elhelyezkedő – Dél-Hansági természet­védelmi területek, így a felső és alsó szakaszon a káros vizek levezetése jelenik meg igényként, míg a középső szakaszon a víz visszatartása.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1600" dirty="0"/>
              <a:t>Hansági </a:t>
            </a:r>
            <a:r>
              <a:rPr lang="hu-HU" sz="1600" dirty="0" smtClean="0"/>
              <a:t>erdőterületek: hasonlóan </a:t>
            </a:r>
            <a:r>
              <a:rPr lang="hu-HU" sz="1600" dirty="0"/>
              <a:t>ellentétes vízgazdálkodási igények jelennek meg az erdőgazdálkodás és a természetvédelem </a:t>
            </a:r>
            <a:r>
              <a:rPr lang="hu-HU" sz="1600" dirty="0" smtClean="0"/>
              <a:t>részéről.  </a:t>
            </a:r>
            <a:endParaRPr lang="hu-HU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1600" dirty="0"/>
              <a:t>A jelenlegi vízrendszer az ellentétes igények térbeni és időbeni kielégítésére alkalmatlan és ezzel jelentős vízgazdálkodási problémát okoz a térségben.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hu-HU" sz="1600" dirty="0"/>
          </a:p>
          <a:p>
            <a:pPr lvl="1" algn="just"/>
            <a:endParaRPr lang="hu-HU" sz="14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8228467" cy="1008112"/>
          </a:xfrm>
        </p:spPr>
        <p:txBody>
          <a:bodyPr>
            <a:normAutofit/>
          </a:bodyPr>
          <a:lstStyle/>
          <a:p>
            <a:pPr algn="ctr"/>
            <a:r>
              <a:rPr lang="hu-HU" sz="2000" cap="none" dirty="0">
                <a:latin typeface="Arial" charset="0"/>
                <a:cs typeface="Arial" charset="0"/>
              </a:rPr>
              <a:t>Jelentős vízgazdálkodási problémák a Rába alsó szakaszán és a Hanság térségében</a:t>
            </a:r>
            <a:br>
              <a:rPr lang="hu-HU" sz="2000" cap="none" dirty="0">
                <a:latin typeface="Arial" charset="0"/>
                <a:cs typeface="Arial" charset="0"/>
              </a:rPr>
            </a:br>
            <a:r>
              <a:rPr lang="hu-HU" sz="2000" cap="none" dirty="0">
                <a:latin typeface="Arial" charset="0"/>
                <a:cs typeface="Arial" charset="0"/>
              </a:rPr>
              <a:t>- </a:t>
            </a:r>
            <a:r>
              <a:rPr lang="hu-HU" sz="2000" cap="none" dirty="0" smtClean="0">
                <a:latin typeface="Arial" charset="0"/>
                <a:cs typeface="Arial" charset="0"/>
              </a:rPr>
              <a:t>Vízminőséggel és természetvédelemmel kapcsolatos problémák-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585" y="124138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smtClean="0"/>
              <a:t>Jelenleg a VGT2-ben továbbra is megjelenő probléma: </a:t>
            </a:r>
          </a:p>
          <a:p>
            <a:pPr algn="ctr"/>
            <a:r>
              <a:rPr lang="hu-HU" b="1" dirty="0"/>
              <a:t>A jelenlegi területhasználatból származó </a:t>
            </a:r>
            <a:r>
              <a:rPr lang="hu-HU" b="1" dirty="0" err="1"/>
              <a:t>belvízelvezetési</a:t>
            </a:r>
            <a:r>
              <a:rPr lang="hu-HU" b="1" dirty="0"/>
              <a:t> gyakorlat sok esetben ellentétben áll a természetvédelmi igényekkel </a:t>
            </a:r>
          </a:p>
        </p:txBody>
      </p:sp>
    </p:spTree>
    <p:extLst>
      <p:ext uri="{BB962C8B-B14F-4D97-AF65-F5344CB8AC3E}">
        <p14:creationId xmlns:p14="http://schemas.microsoft.com/office/powerpoint/2010/main" val="274625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KÖSZÖNJÜK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81" y="5273968"/>
            <a:ext cx="600075" cy="58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47675" y="296863"/>
            <a:ext cx="8308975" cy="433387"/>
          </a:xfrm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altLang="hu-HU" sz="3200" cap="none" dirty="0" smtClean="0">
                <a:latin typeface="Arial" charset="0"/>
                <a:cs typeface="Arial" charset="0"/>
              </a:rPr>
              <a:t>A jelentős vízgazdálkodási problémák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8505825" cy="4999037"/>
          </a:xfrm>
        </p:spPr>
        <p:txBody>
          <a:bodyPr lIns="90000" tIns="46800" rIns="90000" bIns="46800">
            <a:normAutofit/>
          </a:bodyPr>
          <a:lstStyle/>
          <a:p>
            <a:pPr marL="0" indent="0" algn="just" defTabSz="457200">
              <a:buFont typeface="Arial" charset="0"/>
              <a:buNone/>
            </a:pPr>
            <a:r>
              <a:rPr lang="hu-HU" altLang="hu-HU" sz="2800" dirty="0" smtClean="0">
                <a:latin typeface="Arial" charset="0"/>
                <a:cs typeface="Arial" charset="0"/>
              </a:rPr>
              <a:t>2000/60/EK Víz Keretirányelv 14. cikk 1. b) pontja írja elő „</a:t>
            </a:r>
            <a:r>
              <a:rPr lang="hu-HU" sz="2800" dirty="0" smtClean="0">
                <a:latin typeface="Arial" charset="0"/>
                <a:cs typeface="Arial" charset="0"/>
              </a:rPr>
              <a:t>a vízgyűjtőre vonatkozóan feltárt </a:t>
            </a:r>
            <a:r>
              <a:rPr lang="hu-H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jelentős vízgazdálkodási problémák (JVP) </a:t>
            </a:r>
            <a:r>
              <a:rPr lang="hu-HU" sz="2800" dirty="0" smtClean="0">
                <a:latin typeface="Arial" charset="0"/>
                <a:cs typeface="Arial" charset="0"/>
              </a:rPr>
              <a:t>közbenső felülvizsgálatát” és annak biztosítását, hogy a társadalom számára – ide értve a vízhasználókat is – a dokumentum elérthető és véleményezhető legyen fél éven keresztül.</a:t>
            </a:r>
          </a:p>
          <a:p>
            <a:pPr marL="0" indent="0" algn="just" defTabSz="457200">
              <a:buFont typeface="Arial" charset="0"/>
              <a:buNone/>
            </a:pPr>
            <a:endParaRPr lang="hu-HU" sz="2800" dirty="0" smtClean="0">
              <a:latin typeface="Arial" charset="0"/>
              <a:cs typeface="Arial" charset="0"/>
            </a:endParaRPr>
          </a:p>
          <a:p>
            <a:pPr marL="0" indent="0" algn="just" defTabSz="457200">
              <a:buNone/>
            </a:pPr>
            <a:r>
              <a:rPr lang="hu-HU" altLang="hu-HU" sz="2800" dirty="0" smtClean="0">
                <a:latin typeface="Arial" charset="0"/>
                <a:cs typeface="Arial" charset="0"/>
              </a:rPr>
              <a:t>A JVP célja, hogy a vízgyűjtő-gazdálkodási terv (VGT)megfelelő,</a:t>
            </a:r>
            <a:r>
              <a:rPr lang="hu-HU" altLang="hu-HU" sz="2800" b="1" dirty="0" smtClean="0">
                <a:latin typeface="Arial" charset="0"/>
                <a:cs typeface="Arial" charset="0"/>
              </a:rPr>
              <a:t>problémaorientált intézkedéseket</a:t>
            </a:r>
            <a:r>
              <a:rPr lang="hu-HU" altLang="hu-HU" sz="2800" dirty="0" smtClean="0">
                <a:latin typeface="Arial" charset="0"/>
                <a:cs typeface="Arial" charset="0"/>
              </a:rPr>
              <a:t> tartalmazzon.</a:t>
            </a:r>
          </a:p>
        </p:txBody>
      </p:sp>
    </p:spTree>
    <p:extLst>
      <p:ext uri="{BB962C8B-B14F-4D97-AF65-F5344CB8AC3E}">
        <p14:creationId xmlns:p14="http://schemas.microsoft.com/office/powerpoint/2010/main" val="265313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artalom helye 1"/>
          <p:cNvSpPr>
            <a:spLocks noGrp="1"/>
          </p:cNvSpPr>
          <p:nvPr>
            <p:ph idx="4294967295"/>
          </p:nvPr>
        </p:nvSpPr>
        <p:spPr>
          <a:xfrm>
            <a:off x="179388" y="1435100"/>
            <a:ext cx="8507412" cy="46910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hu-HU" dirty="0" smtClean="0">
                <a:latin typeface="Arial" charset="0"/>
                <a:cs typeface="Arial" charset="0"/>
              </a:rPr>
              <a:t>	</a:t>
            </a:r>
            <a:r>
              <a:rPr lang="hu-HU" sz="2000" dirty="0" smtClean="0">
                <a:latin typeface="Arial" charset="0"/>
                <a:cs typeface="Arial" charset="0"/>
              </a:rPr>
              <a:t>A </a:t>
            </a:r>
            <a:r>
              <a:rPr lang="hu-HU" sz="2000" b="1" dirty="0" smtClean="0">
                <a:latin typeface="Arial" charset="0"/>
                <a:cs typeface="Arial" charset="0"/>
              </a:rPr>
              <a:t>jelentős vízgazdálkodási kérdések dokumentumai </a:t>
            </a:r>
            <a:r>
              <a:rPr lang="hu-HU" sz="2000" dirty="0">
                <a:latin typeface="Arial" charset="0"/>
                <a:cs typeface="Arial" charset="0"/>
              </a:rPr>
              <a:t>2014-ben </a:t>
            </a:r>
            <a:r>
              <a:rPr lang="hu-HU" sz="2000" dirty="0" smtClean="0">
                <a:latin typeface="Arial" charset="0"/>
                <a:cs typeface="Arial" charset="0"/>
              </a:rPr>
              <a:t>elkészültek.</a:t>
            </a:r>
          </a:p>
          <a:p>
            <a:pPr>
              <a:buFont typeface="Arial" charset="0"/>
              <a:buNone/>
            </a:pPr>
            <a:endParaRPr lang="hu-HU" sz="1000" dirty="0" smtClean="0">
              <a:latin typeface="Arial" charset="0"/>
              <a:cs typeface="Arial" charset="0"/>
            </a:endParaRPr>
          </a:p>
          <a:p>
            <a:r>
              <a:rPr lang="hu-HU" sz="2000" dirty="0" smtClean="0">
                <a:latin typeface="Arial" charset="0"/>
                <a:cs typeface="Arial" charset="0"/>
              </a:rPr>
              <a:t>Az ÉDUVIZIG működési területén a </a:t>
            </a:r>
            <a:r>
              <a:rPr lang="hu-HU" sz="2000" dirty="0">
                <a:latin typeface="Arial" charset="0"/>
                <a:cs typeface="Arial" charset="0"/>
              </a:rPr>
              <a:t>D</a:t>
            </a:r>
            <a:r>
              <a:rPr lang="hu-HU" sz="2000" dirty="0" smtClean="0">
                <a:latin typeface="Arial" charset="0"/>
                <a:cs typeface="Arial" charset="0"/>
              </a:rPr>
              <a:t>una részvízgyűjtőre és  7 db tervezési alegységre készült JVK.</a:t>
            </a:r>
          </a:p>
          <a:p>
            <a:pPr algn="just"/>
            <a:r>
              <a:rPr lang="hu-HU" sz="2000" dirty="0" smtClean="0">
                <a:latin typeface="Arial" charset="0"/>
                <a:cs typeface="Arial" charset="0"/>
              </a:rPr>
              <a:t> A JVK dokumentumokat </a:t>
            </a:r>
            <a:r>
              <a:rPr lang="hu-HU" sz="2000" b="1" dirty="0" smtClean="0">
                <a:latin typeface="Arial" charset="0"/>
                <a:cs typeface="Arial" charset="0"/>
              </a:rPr>
              <a:t>2014. november</a:t>
            </a:r>
            <a:r>
              <a:rPr lang="hu-HU" sz="2000" dirty="0" smtClean="0">
                <a:latin typeface="Arial" charset="0"/>
                <a:cs typeface="Arial" charset="0"/>
              </a:rPr>
              <a:t> hónapban</a:t>
            </a:r>
          </a:p>
          <a:p>
            <a:pPr marL="0" indent="0" algn="just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 publikáltuk a </a:t>
            </a:r>
            <a:r>
              <a:rPr lang="hu-HU" sz="2000" dirty="0" err="1" smtClean="0">
                <a:latin typeface="Arial" charset="0"/>
                <a:cs typeface="Arial" charset="0"/>
                <a:hlinkClick r:id="rId3"/>
              </a:rPr>
              <a:t>www.vizeink.hu</a:t>
            </a:r>
            <a:r>
              <a:rPr lang="hu-HU" sz="2000" dirty="0" smtClean="0">
                <a:latin typeface="Arial" charset="0"/>
                <a:cs typeface="Arial" charset="0"/>
              </a:rPr>
              <a:t> honlapon.</a:t>
            </a:r>
          </a:p>
          <a:p>
            <a:pPr>
              <a:buFont typeface="Arial" charset="0"/>
              <a:buNone/>
            </a:pPr>
            <a:endParaRPr lang="hu-HU" sz="1000" dirty="0" smtClean="0">
              <a:latin typeface="Arial" charset="0"/>
              <a:cs typeface="Arial" charset="0"/>
            </a:endParaRPr>
          </a:p>
          <a:p>
            <a:r>
              <a:rPr lang="hu-HU" sz="2000" dirty="0" smtClean="0">
                <a:latin typeface="Arial" charset="0"/>
                <a:cs typeface="Arial" charset="0"/>
              </a:rPr>
              <a:t>A JVK dokumentumokra </a:t>
            </a:r>
            <a:r>
              <a:rPr lang="hu-HU" sz="2000" b="1" dirty="0" smtClean="0">
                <a:latin typeface="Arial" charset="0"/>
                <a:cs typeface="Arial" charset="0"/>
              </a:rPr>
              <a:t>2015. május 30-ig</a:t>
            </a:r>
            <a:r>
              <a:rPr lang="hu-HU" sz="2000" dirty="0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lehetett észrevételeket küldeni.</a:t>
            </a:r>
          </a:p>
          <a:p>
            <a:pPr>
              <a:buFont typeface="Arial" charset="0"/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Beérkezett vélemény szerint a JVK nem érthető, </a:t>
            </a:r>
          </a:p>
          <a:p>
            <a:pPr>
              <a:buFont typeface="Arial" charset="0"/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helyesebb lenne a „problémák”</a:t>
            </a:r>
            <a:r>
              <a:rPr lang="hu-HU" sz="2000" dirty="0" err="1" smtClean="0">
                <a:latin typeface="Arial" charset="0"/>
                <a:cs typeface="Arial" charset="0"/>
              </a:rPr>
              <a:t>-nak</a:t>
            </a:r>
            <a:r>
              <a:rPr lang="hu-HU" sz="2000" dirty="0" smtClean="0">
                <a:latin typeface="Arial" charset="0"/>
                <a:cs typeface="Arial" charset="0"/>
              </a:rPr>
              <a:t> nevezni.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>
          <a:xfrm>
            <a:off x="447989" y="188640"/>
            <a:ext cx="8156459" cy="72008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cap="none" dirty="0" smtClean="0">
                <a:latin typeface="Arial" charset="0"/>
                <a:cs typeface="Arial" charset="0"/>
              </a:rPr>
              <a:t>A jelentős vízgazdálkodási kérdések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06" y="2924944"/>
            <a:ext cx="2028810" cy="300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56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2"/>
          <p:cNvSpPr txBox="1">
            <a:spLocks/>
          </p:cNvSpPr>
          <p:nvPr/>
        </p:nvSpPr>
        <p:spPr>
          <a:xfrm>
            <a:off x="390463" y="2930994"/>
            <a:ext cx="3517913" cy="2232248"/>
          </a:xfrm>
          <a:prstGeom prst="rect">
            <a:avLst/>
          </a:prstGeom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 defTabSz="4572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57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57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57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57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sz="2200" dirty="0"/>
              <a:t>A tervezés a hajtóerő (Driver), a terhelés (</a:t>
            </a:r>
            <a:r>
              <a:rPr lang="hu-HU" sz="2200" dirty="0" err="1"/>
              <a:t>Pressure</a:t>
            </a:r>
            <a:r>
              <a:rPr lang="hu-HU" sz="2200" dirty="0"/>
              <a:t>), az állapot (Status), a hatás (</a:t>
            </a:r>
            <a:r>
              <a:rPr lang="hu-HU" sz="2200" dirty="0" err="1"/>
              <a:t>Impact</a:t>
            </a:r>
            <a:r>
              <a:rPr lang="hu-HU" sz="2200" dirty="0"/>
              <a:t>) </a:t>
            </a:r>
            <a:r>
              <a:rPr lang="hu-HU" sz="2200" b="1" dirty="0"/>
              <a:t>értékelése</a:t>
            </a:r>
            <a:r>
              <a:rPr lang="hu-HU" sz="2200" dirty="0"/>
              <a:t> alapján jut el az intézkedésig (</a:t>
            </a:r>
            <a:r>
              <a:rPr lang="hu-HU" sz="2200" dirty="0" err="1"/>
              <a:t>Response</a:t>
            </a:r>
            <a:r>
              <a:rPr lang="hu-HU" sz="2200" dirty="0"/>
              <a:t>).</a:t>
            </a:r>
            <a:endParaRPr lang="en-US" sz="2200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u-HU" altLang="hu-HU" sz="2800" dirty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128588"/>
            <a:ext cx="8532812" cy="92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sz="2800" cap="none" dirty="0" smtClean="0">
                <a:latin typeface="Arial" charset="0"/>
                <a:cs typeface="Arial" charset="0"/>
              </a:rPr>
              <a:t>JVP elkészítésének módszertana</a:t>
            </a:r>
          </a:p>
        </p:txBody>
      </p:sp>
      <p:pic>
        <p:nvPicPr>
          <p:cNvPr id="30724" name="Picture 6" descr="dpsir_HU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9401" y="2742009"/>
            <a:ext cx="4591050" cy="36036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220072" y="2566274"/>
            <a:ext cx="40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hu-HU" alt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818596" y="3389312"/>
            <a:ext cx="40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hu-HU" altLang="hu-H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8021002" y="5171244"/>
            <a:ext cx="387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hu-HU" altLang="hu-H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356100" y="5091113"/>
            <a:ext cx="387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hu-HU" altLang="hu-H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221163" y="3389313"/>
            <a:ext cx="2682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hu-HU" altLang="hu-H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</a:t>
            </a:r>
          </a:p>
        </p:txBody>
      </p:sp>
      <p:sp>
        <p:nvSpPr>
          <p:cNvPr id="2" name="Téglalap 1"/>
          <p:cNvSpPr/>
          <p:nvPr/>
        </p:nvSpPr>
        <p:spPr>
          <a:xfrm>
            <a:off x="622648" y="1938319"/>
            <a:ext cx="6541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hu-HU" altLang="hu-HU" sz="2400" b="1" dirty="0">
                <a:solidFill>
                  <a:schemeClr val="tx2"/>
                </a:solidFill>
                <a:latin typeface="Calibri" pitchFamily="34" charset="0"/>
              </a:rPr>
              <a:t>DPSIR</a:t>
            </a:r>
            <a:r>
              <a:rPr lang="hu-HU" altLang="hu-HU" sz="2400" dirty="0">
                <a:solidFill>
                  <a:schemeClr val="tx2"/>
                </a:solidFill>
                <a:latin typeface="Calibri" pitchFamily="34" charset="0"/>
              </a:rPr>
              <a:t> – </a:t>
            </a:r>
            <a:r>
              <a:rPr lang="hu-HU" altLang="hu-HU" sz="2400" b="1" dirty="0">
                <a:solidFill>
                  <a:schemeClr val="tx2"/>
                </a:solidFill>
                <a:latin typeface="Calibri" pitchFamily="34" charset="0"/>
              </a:rPr>
              <a:t>Európai Környezetvédelmi Ügynökség</a:t>
            </a:r>
            <a:endParaRPr lang="hu-HU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25212" y="1291990"/>
            <a:ext cx="778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DPSIR </a:t>
            </a:r>
            <a:r>
              <a:rPr lang="hu-HU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 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river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hu-HU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ressure</a:t>
            </a:r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tatus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hu-HU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mpact</a:t>
            </a:r>
            <a:r>
              <a:rPr lang="hu-H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hu-HU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esponse</a:t>
            </a:r>
            <a:endParaRPr lang="hu-HU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0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28588"/>
            <a:ext cx="8351837" cy="708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altLang="hu-HU" cap="none" smtClean="0">
                <a:latin typeface="Arial" charset="0"/>
                <a:cs typeface="Arial" charset="0"/>
              </a:rPr>
              <a:t>Jelentős hajtóerők Magyarországon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31913"/>
            <a:ext cx="8361362" cy="4999037"/>
          </a:xfrm>
        </p:spPr>
        <p:txBody>
          <a:bodyPr lIns="90000" tIns="46800" rIns="90000" bIns="4680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altLang="hu-HU" sz="2800" b="1" dirty="0" smtClean="0">
                <a:latin typeface="Arial" charset="0"/>
                <a:cs typeface="Arial" charset="0"/>
              </a:rPr>
              <a:t>Cél: a „jó állapot” elérése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1100" b="1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Településfejlesztés (lakosság)</a:t>
            </a:r>
          </a:p>
          <a:p>
            <a:pPr>
              <a:lnSpc>
                <a:spcPct val="90000"/>
              </a:lnSpc>
            </a:pPr>
            <a:r>
              <a:rPr lang="hu-HU" altLang="hu-H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Ipar</a:t>
            </a:r>
          </a:p>
          <a:p>
            <a:pPr>
              <a:lnSpc>
                <a:spcPct val="90000"/>
              </a:lnSpc>
            </a:pPr>
            <a:r>
              <a:rPr lang="hu-HU" altLang="hu-H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Mezőgazdaság</a:t>
            </a:r>
          </a:p>
          <a:p>
            <a:pPr>
              <a:lnSpc>
                <a:spcPct val="90000"/>
              </a:lnSpc>
            </a:pPr>
            <a:r>
              <a:rPr lang="hu-HU" altLang="hu-H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Energiatermelés</a:t>
            </a:r>
          </a:p>
          <a:p>
            <a:pPr>
              <a:lnSpc>
                <a:spcPct val="90000"/>
              </a:lnSpc>
            </a:pPr>
            <a:r>
              <a:rPr lang="hu-HU" altLang="hu-H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Éghajlatváltozás</a:t>
            </a:r>
          </a:p>
          <a:p>
            <a:pPr>
              <a:lnSpc>
                <a:spcPct val="90000"/>
              </a:lnSpc>
            </a:pPr>
            <a:r>
              <a:rPr lang="hu-HU" altLang="hu-H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Árvízvédelem, belvízvédelem, aszálykezelés</a:t>
            </a:r>
          </a:p>
          <a:p>
            <a:pPr>
              <a:lnSpc>
                <a:spcPct val="90000"/>
              </a:lnSpc>
            </a:pPr>
            <a:r>
              <a:rPr lang="hu-HU" altLang="hu-HU" sz="2800" b="1" dirty="0" smtClean="0">
                <a:latin typeface="Arial" charset="0"/>
                <a:cs typeface="Arial" charset="0"/>
              </a:rPr>
              <a:t>Turizmus &amp; rekreáció</a:t>
            </a:r>
          </a:p>
          <a:p>
            <a:pPr>
              <a:lnSpc>
                <a:spcPct val="90000"/>
              </a:lnSpc>
            </a:pPr>
            <a:r>
              <a:rPr lang="hu-HU" altLang="hu-HU" sz="2800" b="1" dirty="0" smtClean="0">
                <a:latin typeface="Arial" charset="0"/>
                <a:cs typeface="Arial" charset="0"/>
              </a:rPr>
              <a:t>Halászat és </a:t>
            </a:r>
            <a:r>
              <a:rPr lang="hu-HU" altLang="hu-HU" sz="2800" b="1" dirty="0" err="1" smtClean="0">
                <a:latin typeface="Arial" charset="0"/>
                <a:cs typeface="Arial" charset="0"/>
              </a:rPr>
              <a:t>akvakultúra</a:t>
            </a:r>
            <a:endParaRPr lang="hu-HU" altLang="hu-HU" sz="2800" b="1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800" b="1" dirty="0" smtClean="0">
                <a:latin typeface="Arial" charset="0"/>
                <a:cs typeface="Arial" charset="0"/>
              </a:rPr>
              <a:t>Közlekedés</a:t>
            </a:r>
          </a:p>
          <a:p>
            <a:pPr>
              <a:lnSpc>
                <a:spcPct val="90000"/>
              </a:lnSpc>
            </a:pPr>
            <a:r>
              <a:rPr lang="hu-HU" altLang="hu-HU" sz="2800" b="1" dirty="0" smtClean="0">
                <a:latin typeface="Arial" charset="0"/>
                <a:cs typeface="Arial" charset="0"/>
              </a:rPr>
              <a:t>Erdészet</a:t>
            </a:r>
          </a:p>
          <a:p>
            <a:pPr>
              <a:lnSpc>
                <a:spcPct val="90000"/>
              </a:lnSpc>
            </a:pPr>
            <a:endParaRPr lang="hu-HU" altLang="hu-HU" sz="2800" b="1" dirty="0" smtClean="0">
              <a:latin typeface="Arial" charset="0"/>
              <a:cs typeface="Arial" charset="0"/>
            </a:endParaRPr>
          </a:p>
        </p:txBody>
      </p:sp>
      <p:cxnSp>
        <p:nvCxnSpPr>
          <p:cNvPr id="34821" name="Egyenes összekötő 3"/>
          <p:cNvCxnSpPr>
            <a:cxnSpLocks noChangeShapeType="1"/>
          </p:cNvCxnSpPr>
          <p:nvPr/>
        </p:nvCxnSpPr>
        <p:spPr bwMode="auto">
          <a:xfrm>
            <a:off x="1474787" y="4437112"/>
            <a:ext cx="73453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elfelé nyíl 6"/>
          <p:cNvSpPr/>
          <p:nvPr/>
        </p:nvSpPr>
        <p:spPr bwMode="auto">
          <a:xfrm>
            <a:off x="8238173" y="2780928"/>
            <a:ext cx="619125" cy="1656184"/>
          </a:xfrm>
          <a:prstGeom prst="upArrow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anchor="ctr" anchorCtr="1"/>
          <a:lstStyle/>
          <a:p>
            <a:pPr algn="ctr"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defRPr/>
            </a:pPr>
            <a:r>
              <a:rPr lang="hu-HU" dirty="0">
                <a:solidFill>
                  <a:srgbClr val="FF0000"/>
                </a:solidFill>
                <a:latin typeface="Calibri" pitchFamily="34" charset="0"/>
                <a:cs typeface="+mn-cs"/>
              </a:rPr>
              <a:t>Jelentős</a:t>
            </a:r>
          </a:p>
        </p:txBody>
      </p:sp>
    </p:spTree>
    <p:extLst>
      <p:ext uri="{BB962C8B-B14F-4D97-AF65-F5344CB8AC3E}">
        <p14:creationId xmlns:p14="http://schemas.microsoft.com/office/powerpoint/2010/main" val="60125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8663" y="128588"/>
            <a:ext cx="7956550" cy="92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altLang="hu-HU" sz="2800" cap="none" dirty="0" smtClean="0">
                <a:latin typeface="Arial" charset="0"/>
                <a:cs typeface="Arial" charset="0"/>
              </a:rPr>
              <a:t>„JELENTŐS”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4294967295"/>
          </p:nvPr>
        </p:nvSpPr>
        <p:spPr>
          <a:xfrm>
            <a:off x="250825" y="1341438"/>
            <a:ext cx="8713788" cy="4783137"/>
          </a:xfrm>
        </p:spPr>
        <p:txBody>
          <a:bodyPr lIns="90000" tIns="46800" rIns="90000" bIns="46800">
            <a:normAutofit lnSpcReduction="10000"/>
          </a:bodyPr>
          <a:lstStyle/>
          <a:p>
            <a:r>
              <a:rPr lang="hu-H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Jelentős terhelés: </a:t>
            </a:r>
            <a:r>
              <a:rPr lang="hu-HU" sz="2600" dirty="0" smtClean="0">
                <a:latin typeface="Arial" charset="0"/>
                <a:cs typeface="Arial" charset="0"/>
              </a:rPr>
              <a:t> </a:t>
            </a:r>
            <a:r>
              <a:rPr lang="hu-HU" sz="2800" dirty="0"/>
              <a:t>valamely környezetvédelmi európai irányelvben, vagy hazai jogszabályban megadott </a:t>
            </a:r>
            <a:r>
              <a:rPr lang="hu-HU" sz="2800" b="1" dirty="0"/>
              <a:t>küszöbérték feletti </a:t>
            </a:r>
            <a:r>
              <a:rPr lang="hu-HU" sz="2800" dirty="0" smtClean="0"/>
              <a:t>tevékenység, vagy akkor, ha a </a:t>
            </a:r>
            <a:r>
              <a:rPr lang="hu-HU" sz="2800" dirty="0"/>
              <a:t>terhelés jelentős negatív hatással van a víztestek, vagy védett </a:t>
            </a:r>
            <a:r>
              <a:rPr lang="hu-HU" sz="2800" dirty="0" smtClean="0"/>
              <a:t>területek állapotára</a:t>
            </a:r>
          </a:p>
          <a:p>
            <a:r>
              <a:rPr lang="hu-H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Állapot értékelés: </a:t>
            </a:r>
            <a:r>
              <a:rPr lang="hu-HU" sz="2800" dirty="0"/>
              <a:t>felszíni vizeknél a referenciaviszonytól való eltérés, felszín alatti vizek esetében a küszöbértékektől való eltérés </a:t>
            </a:r>
            <a:r>
              <a:rPr lang="hu-HU" sz="2800" dirty="0" smtClean="0"/>
              <a:t>meg- határozása. Védett területek: a rájuk vonatkozó jogszabályok határozzák meg a  jó állapot kritériumát.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8932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28588"/>
            <a:ext cx="8496300" cy="708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altLang="hu-HU" sz="2800" cap="none" dirty="0" smtClean="0">
                <a:latin typeface="Arial" charset="0"/>
                <a:cs typeface="Arial" charset="0"/>
              </a:rPr>
              <a:t>Jelentős terhelések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313"/>
            <a:ext cx="8505825" cy="4846637"/>
          </a:xfrm>
        </p:spPr>
        <p:txBody>
          <a:bodyPr lIns="90000" tIns="46800" rIns="90000" bIns="46800"/>
          <a:lstStyle/>
          <a:p>
            <a:pPr>
              <a:lnSpc>
                <a:spcPct val="90000"/>
              </a:lnSpc>
            </a:pPr>
            <a:r>
              <a:rPr lang="hu-HU" altLang="hu-HU" sz="2400" b="1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Pontszerű szennyezések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Települési szennyvíz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Ipari szennyvíz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Állattartó telep ((halastó))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Szennyezett területek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Kutak fúrása és felhagyása (nem megfelelő műszaki állapotú)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Balesetszerű szennyezések (vörös iszap)</a:t>
            </a:r>
          </a:p>
          <a:p>
            <a:pPr>
              <a:lnSpc>
                <a:spcPct val="90000"/>
              </a:lnSpc>
            </a:pPr>
            <a:endParaRPr lang="hu-HU" altLang="hu-HU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400" b="1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Diffúz szennyezések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Mezőgazdaság (termésnövelő és növényvédő szerek)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Csatornázatlan lakó területek (csökken)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Települési csapadékvíz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Szénhidrogén bányászat (termálvizek)</a:t>
            </a:r>
          </a:p>
          <a:p>
            <a:pPr>
              <a:lnSpc>
                <a:spcPct val="90000"/>
              </a:lnSpc>
            </a:pPr>
            <a:endParaRPr lang="hu-HU" altLang="hu-HU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9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28588"/>
            <a:ext cx="7632700" cy="708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u-HU" altLang="hu-HU" sz="2800" cap="none" smtClean="0">
                <a:latin typeface="Arial" charset="0"/>
                <a:cs typeface="Arial" charset="0"/>
              </a:rPr>
              <a:t>Jelentős terhelések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12875"/>
            <a:ext cx="8578850" cy="5205413"/>
          </a:xfrm>
        </p:spPr>
        <p:txBody>
          <a:bodyPr lIns="90000" tIns="46800" rIns="90000" bIns="46800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altLang="hu-HU" sz="2600" b="1" u="sng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Hidromorfológiai</a:t>
            </a:r>
            <a:r>
              <a:rPr lang="hu-HU" altLang="hu-HU" sz="2600" b="1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beavatkozások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1200" b="1" u="sng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Morfológiai beavatkozások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9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lvl="1" indent="-342900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Keresztirányú művek (</a:t>
            </a:r>
            <a:r>
              <a:rPr lang="hu-HU" altLang="hu-H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gátak,fenékküszöbök, zsilipek, elzárások), </a:t>
            </a: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duzzasztások</a:t>
            </a:r>
          </a:p>
          <a:p>
            <a:pPr marL="342900" lvl="1" indent="-342900">
              <a:lnSpc>
                <a:spcPct val="90000"/>
              </a:lnSpc>
            </a:pPr>
            <a:r>
              <a:rPr lang="hu-HU" altLang="hu-HU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Hosszirányú beavatkozások</a:t>
            </a:r>
          </a:p>
          <a:p>
            <a:pPr marL="342900" lvl="1" indent="-342900">
              <a:lnSpc>
                <a:spcPct val="90000"/>
              </a:lnSpc>
            </a:pPr>
            <a:r>
              <a:rPr lang="hu-HU" altLang="hu-HU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Fenntartási tevékenységek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9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Vízjárást módosító beavatkozások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9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lvl="1" indent="-342900">
              <a:lnSpc>
                <a:spcPct val="90000"/>
              </a:lnSpc>
            </a:pPr>
            <a:r>
              <a:rPr lang="hu-HU" altLang="hu-H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Víz visszatartás vízhasznosítási célból</a:t>
            </a:r>
          </a:p>
          <a:p>
            <a:pPr marL="342900" lvl="1" indent="-342900">
              <a:lnSpc>
                <a:spcPct val="90000"/>
              </a:lnSpc>
            </a:pPr>
            <a:r>
              <a:rPr lang="hu-HU" altLang="hu-H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Vízszintszabályozás</a:t>
            </a:r>
          </a:p>
          <a:p>
            <a:pPr marL="342900" lvl="1" indent="-342900">
              <a:lnSpc>
                <a:spcPct val="90000"/>
              </a:lnSpc>
            </a:pPr>
            <a:r>
              <a:rPr lang="hu-HU" altLang="hu-H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Vízkivételek, vízbevezetések, </a:t>
            </a: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vízátvezetések</a:t>
            </a:r>
          </a:p>
          <a:p>
            <a:pPr marL="0" lvl="1" indent="0">
              <a:lnSpc>
                <a:spcPct val="90000"/>
              </a:lnSpc>
              <a:buNone/>
            </a:pPr>
            <a:endParaRPr lang="hu-HU" altLang="hu-HU" sz="12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hu-HU" altLang="hu-HU" sz="2400" b="1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Egyéb terhelések</a:t>
            </a:r>
          </a:p>
          <a:p>
            <a:pPr marL="0" indent="0">
              <a:buNone/>
            </a:pPr>
            <a:endParaRPr lang="hu-HU" altLang="hu-HU" sz="1200" b="1" u="sng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Özönfajok </a:t>
            </a:r>
            <a:r>
              <a:rPr lang="hu-HU" altLang="hu-H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és betegségek terjedése, felszíni </a:t>
            </a: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vizekben </a:t>
            </a:r>
            <a:r>
              <a:rPr lang="hu-HU" altLang="hu-H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védett természeti területeken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Szemetelés, illegális hulladék lerakás (úszó szemét</a:t>
            </a: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u-HU" altLang="hu-H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Balesetből származó szennyezések</a:t>
            </a:r>
            <a:endParaRPr lang="hu-HU" altLang="hu-HU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hu-HU" altLang="hu-HU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Éghajlatváltozás miatt fokozódó terhelés</a:t>
            </a:r>
          </a:p>
          <a:p>
            <a:endParaRPr lang="hu-HU" altLang="hu-HU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8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</TotalTime>
  <Words>3355</Words>
  <Application>Microsoft Office PowerPoint</Application>
  <PresentationFormat>Diavetítés a képernyőre (4:3 oldalarány)</PresentationFormat>
  <Paragraphs>350</Paragraphs>
  <Slides>24</Slides>
  <Notes>21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A Vízgyűjtő-gazdálkodási terv felülvizsgálata  a  Rába alsó szakasz  és  a  Hanság térségében   SPECIÁLIS TERÜLETI  FÓRUM  A VGT2-ben az ÉDUVIZIG területét  érintő jelentős vízgazdálkodási problémák, terhelések és azok hatásai</vt:lpstr>
      <vt:lpstr>Tartalom</vt:lpstr>
      <vt:lpstr>A jelentős vízgazdálkodási problémák</vt:lpstr>
      <vt:lpstr>A jelentős vízgazdálkodási kérdések</vt:lpstr>
      <vt:lpstr>JVP elkészítésének módszertana</vt:lpstr>
      <vt:lpstr>Jelentős hajtóerők Magyarországon</vt:lpstr>
      <vt:lpstr>„JELENTŐS”</vt:lpstr>
      <vt:lpstr>Jelentős terhelések</vt:lpstr>
      <vt:lpstr>Jelentős terhelések</vt:lpstr>
      <vt:lpstr>Intézkedések tervezése a DPSIR alapján</vt:lpstr>
      <vt:lpstr>DPSIR - Hidromorfológiai beavatkozások</vt:lpstr>
      <vt:lpstr>Általános problémák</vt:lpstr>
      <vt:lpstr>Jelentős vízgazdálkodási problémák a Rába alsó szakaszán és a Hanság térségében - Hidromorfológiai problémák-</vt:lpstr>
      <vt:lpstr>Jelentős vízgazdálkodási problémák a Rába alsó szakaszán és a Hanság térségében - Hidromorfológiai problémák-</vt:lpstr>
      <vt:lpstr>Jelentős vízgazdálkodási problémák a Rába alsó szakaszán és a Hanság térségében - Hidromorfológiai problémák-</vt:lpstr>
      <vt:lpstr>Jelentős vízgazdálkodási problémák a Rába alsó szakaszán és a Hanság térségében - Hidromorfológiai problémák-</vt:lpstr>
      <vt:lpstr>Jelentős vízgazdálkodási problémák a Rába alsó szakaszán és a Hanság térségében - Hidromorfológiai problémák-</vt:lpstr>
      <vt:lpstr>Jelentős vízgazdálkodási problémák a Rába alsó szakaszán és a Hanság térségében - Vízminőséggel és természetvédelemmel kapcsolatos problémák-</vt:lpstr>
      <vt:lpstr>Jelentős vízgazdálkodási problémák a Rába alsó szakaszán és a Hanság térségében - Vízminőséggel és természetvédelemmel kapcsolatos problémák-</vt:lpstr>
      <vt:lpstr>Jelentős vízgazdálkodási problémák a Rába alsó szakaszán és a Hanság térségében - Vízminőséggel és természetvédelemmel kapcsolatos problémák-</vt:lpstr>
      <vt:lpstr>Jelentős vízgazdálkodási problémák a Rába alsó szakaszán és a Hanság térségében - Vízminőséggel és természetvédelemmel kapcsolatos problémák-</vt:lpstr>
      <vt:lpstr>Jelentős vízgazdálkodási problémák a Rába alsó szakaszán és a Hanság térségében - Vízminőséggel és természetvédelemmel kapcsolatos problémák-</vt:lpstr>
      <vt:lpstr>Jelentős vízgazdálkodási problémák a Rába alsó szakaszán és a Hanság térségében - Vízminőséggel és természetvédelemmel kapcsolatos problémák-</vt:lpstr>
      <vt:lpstr>KÖSZÖNJÜK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178</cp:revision>
  <dcterms:created xsi:type="dcterms:W3CDTF">2014-03-03T11:13:53Z</dcterms:created>
  <dcterms:modified xsi:type="dcterms:W3CDTF">2015-08-18T07:39:39Z</dcterms:modified>
</cp:coreProperties>
</file>